
<file path=[Content_Types].xml><?xml version="1.0" encoding="utf-8"?>
<Types xmlns="http://schemas.openxmlformats.org/package/2006/content-types">
  <Default Extension="xml" ContentType="application/xml"/>
  <Default Extension="jpeg" ContentType="image/jpeg"/>
  <Default Extension="tiff" ContentType="image/tiff"/>
  <Default Extension="rels" ContentType="application/vnd.openxmlformats-package.relationships+xml"/>
  <Default Extension="tif" ContentType="image/t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5"/>
  </p:notesMasterIdLst>
  <p:sldIdLst>
    <p:sldId id="256" r:id="rId2"/>
    <p:sldId id="274" r:id="rId3"/>
    <p:sldId id="270" r:id="rId4"/>
    <p:sldId id="258" r:id="rId5"/>
    <p:sldId id="259" r:id="rId6"/>
    <p:sldId id="260" r:id="rId7"/>
    <p:sldId id="261" r:id="rId8"/>
    <p:sldId id="262" r:id="rId9"/>
    <p:sldId id="263" r:id="rId10"/>
    <p:sldId id="264" r:id="rId11"/>
    <p:sldId id="265" r:id="rId12"/>
    <p:sldId id="266"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4165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6"/>
    <p:restoredTop sz="94624"/>
  </p:normalViewPr>
  <p:slideViewPr>
    <p:cSldViewPr snapToGrid="0" snapToObjects="1">
      <p:cViewPr varScale="1">
        <p:scale>
          <a:sx n="103" d="100"/>
          <a:sy n="103" d="100"/>
        </p:scale>
        <p:origin x="-304" y="-1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interSettings" Target="printerSettings/printerSettings1.bin"/><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2A32EE-2C5D-E049-AC2D-29CD62FC86B5}" type="datetimeFigureOut">
              <a:rPr lang="en-US" smtClean="0"/>
              <a:t>04/12/17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0B5F57-63D2-304A-94B0-B96B9B7A1A7D}" type="slidenum">
              <a:rPr lang="en-US" smtClean="0"/>
              <a:t>‹#›</a:t>
            </a:fld>
            <a:endParaRPr lang="en-US"/>
          </a:p>
        </p:txBody>
      </p:sp>
    </p:spTree>
    <p:extLst>
      <p:ext uri="{BB962C8B-B14F-4D97-AF65-F5344CB8AC3E}">
        <p14:creationId xmlns:p14="http://schemas.microsoft.com/office/powerpoint/2010/main" val="1813392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F3C7A2D-5A65-6449-B2C1-24096FBBF595}" type="datetimeFigureOut">
              <a:rPr lang="en-US" smtClean="0"/>
              <a:t>04/12/17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3A5594-69C4-1548-8A62-77D54B23DB1E}"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F3C7A2D-5A65-6449-B2C1-24096FBBF595}" type="datetimeFigureOut">
              <a:rPr lang="en-US" smtClean="0"/>
              <a:t>04/12/17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3A5594-69C4-1548-8A62-77D54B23DB1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3C7A2D-5A65-6449-B2C1-24096FBBF595}" type="datetimeFigureOut">
              <a:rPr lang="en-US" smtClean="0"/>
              <a:t>04/12/17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3A5594-69C4-1548-8A62-77D54B23DB1E}"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F3C7A2D-5A65-6449-B2C1-24096FBBF595}" type="datetimeFigureOut">
              <a:rPr lang="en-US" smtClean="0"/>
              <a:t>04/12/17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3A5594-69C4-1548-8A62-77D54B23DB1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F3C7A2D-5A65-6449-B2C1-24096FBBF595}" type="datetimeFigureOut">
              <a:rPr lang="en-US" smtClean="0"/>
              <a:t>04/12/17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3A5594-69C4-1548-8A62-77D54B23DB1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F3C7A2D-5A65-6449-B2C1-24096FBBF595}" type="datetimeFigureOut">
              <a:rPr lang="en-US" smtClean="0"/>
              <a:t>04/12/17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3A5594-69C4-1548-8A62-77D54B23DB1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F3C7A2D-5A65-6449-B2C1-24096FBBF595}" type="datetimeFigureOut">
              <a:rPr lang="en-US" smtClean="0"/>
              <a:t>04/12/17</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2B3A5594-69C4-1548-8A62-77D54B23DB1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F3C7A2D-5A65-6449-B2C1-24096FBBF595}" type="datetimeFigureOut">
              <a:rPr lang="en-US" smtClean="0"/>
              <a:t>04/12/17</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B3A5594-69C4-1548-8A62-77D54B23DB1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accent2"/>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3C7A2D-5A65-6449-B2C1-24096FBBF595}" type="datetimeFigureOut">
              <a:rPr lang="en-US" smtClean="0"/>
              <a:t>04/12/17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3A5594-69C4-1548-8A62-77D54B23DB1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F3C7A2D-5A65-6449-B2C1-24096FBBF595}" type="datetimeFigureOut">
              <a:rPr lang="en-US" smtClean="0"/>
              <a:t>04/12/17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3A5594-69C4-1548-8A62-77D54B23DB1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F3C7A2D-5A65-6449-B2C1-24096FBBF595}" type="datetimeFigureOut">
              <a:rPr lang="en-US" smtClean="0"/>
              <a:t>04/12/17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3A5594-69C4-1548-8A62-77D54B23DB1E}"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F3C7A2D-5A65-6449-B2C1-24096FBBF595}" type="datetimeFigureOut">
              <a:rPr lang="en-US" smtClean="0"/>
              <a:t>04/12/17</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B3A5594-69C4-1548-8A62-77D54B23DB1E}"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22419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t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Relationship Id="rId3" Type="http://schemas.openxmlformats.org/officeDocument/2006/relationships/image" Target="../media/image3.tif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1.ti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1.ti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1.ti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1.t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1.ti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1.ti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1.t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Relationship Id="rId3" Type="http://schemas.openxmlformats.org/officeDocument/2006/relationships/image" Target="../media/image5.tif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97279" y="758952"/>
            <a:ext cx="10723013" cy="3566160"/>
          </a:xfrm>
        </p:spPr>
        <p:txBody>
          <a:bodyPr/>
          <a:lstStyle/>
          <a:p>
            <a:r>
              <a:rPr lang="en-US" b="1" dirty="0" smtClean="0">
                <a:solidFill>
                  <a:srgbClr val="941651"/>
                </a:solidFill>
              </a:rPr>
              <a:t>Becontree Primary School</a:t>
            </a:r>
            <a:endParaRPr lang="en-US" b="1" dirty="0">
              <a:solidFill>
                <a:srgbClr val="941651"/>
              </a:solidFill>
            </a:endParaRPr>
          </a:p>
        </p:txBody>
      </p:sp>
      <p:sp>
        <p:nvSpPr>
          <p:cNvPr id="3" name="Subtitle 2"/>
          <p:cNvSpPr>
            <a:spLocks noGrp="1"/>
          </p:cNvSpPr>
          <p:nvPr>
            <p:ph type="subTitle" idx="1"/>
          </p:nvPr>
        </p:nvSpPr>
        <p:spPr/>
        <p:txBody>
          <a:bodyPr>
            <a:normAutofit/>
          </a:bodyPr>
          <a:lstStyle/>
          <a:p>
            <a:r>
              <a:rPr lang="en-US" sz="3600" dirty="0" smtClean="0">
                <a:solidFill>
                  <a:srgbClr val="00B0F0"/>
                </a:solidFill>
              </a:rPr>
              <a:t>West ham united football club</a:t>
            </a:r>
            <a:endParaRPr lang="en-US" sz="3600" dirty="0">
              <a:solidFill>
                <a:srgbClr val="00B0F0"/>
              </a:solidFill>
            </a:endParaRPr>
          </a:p>
        </p:txBody>
      </p:sp>
      <p:sp>
        <p:nvSpPr>
          <p:cNvPr id="4" name="TextBox 3"/>
          <p:cNvSpPr txBox="1"/>
          <p:nvPr/>
        </p:nvSpPr>
        <p:spPr>
          <a:xfrm>
            <a:off x="8965580" y="8474927"/>
            <a:ext cx="184731" cy="369332"/>
          </a:xfrm>
          <a:prstGeom prst="rect">
            <a:avLst/>
          </a:prstGeom>
          <a:noFill/>
        </p:spPr>
        <p:txBody>
          <a:bodyPr wrap="none" rtlCol="0">
            <a:spAutoFit/>
          </a:bodyPr>
          <a:lstStyle/>
          <a:p>
            <a:endParaRPr lang="en-US" dirty="0"/>
          </a:p>
        </p:txBody>
      </p:sp>
      <p:pic>
        <p:nvPicPr>
          <p:cNvPr id="5" name="pasted-image.tiff"/>
          <p:cNvPicPr>
            <a:picLocks noChangeAspect="1"/>
          </p:cNvPicPr>
          <p:nvPr/>
        </p:nvPicPr>
        <p:blipFill>
          <a:blip r:embed="rId2">
            <a:extLst/>
          </a:blip>
          <a:stretch>
            <a:fillRect/>
          </a:stretch>
        </p:blipFill>
        <p:spPr>
          <a:xfrm>
            <a:off x="4928641" y="390072"/>
            <a:ext cx="2401219" cy="2666863"/>
          </a:xfrm>
          <a:prstGeom prst="rect">
            <a:avLst/>
          </a:prstGeom>
          <a:ln w="12700">
            <a:miter lim="400000"/>
          </a:ln>
        </p:spPr>
      </p:pic>
    </p:spTree>
    <p:extLst>
      <p:ext uri="{BB962C8B-B14F-4D97-AF65-F5344CB8AC3E}">
        <p14:creationId xmlns:p14="http://schemas.microsoft.com/office/powerpoint/2010/main" val="570556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solidFill>
                  <a:srgbClr val="941651"/>
                </a:solidFill>
              </a:rPr>
              <a:t>Introduction</a:t>
            </a:r>
            <a:endParaRPr lang="en-US" sz="6000" b="1" dirty="0">
              <a:solidFill>
                <a:srgbClr val="941651"/>
              </a:solidFill>
            </a:endParaRPr>
          </a:p>
        </p:txBody>
      </p:sp>
      <p:sp>
        <p:nvSpPr>
          <p:cNvPr id="3" name="Content Placeholder 2"/>
          <p:cNvSpPr>
            <a:spLocks noGrp="1"/>
          </p:cNvSpPr>
          <p:nvPr>
            <p:ph idx="1"/>
          </p:nvPr>
        </p:nvSpPr>
        <p:spPr>
          <a:xfrm>
            <a:off x="1097281" y="1845734"/>
            <a:ext cx="4927002" cy="4023360"/>
          </a:xfrm>
        </p:spPr>
        <p:txBody>
          <a:bodyPr>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3200" dirty="0" smtClean="0">
                <a:solidFill>
                  <a:schemeClr val="accent1">
                    <a:lumMod val="60000"/>
                    <a:lumOff val="40000"/>
                  </a:schemeClr>
                </a:solidFill>
              </a:rPr>
              <a:t>1. What happens when you work hard?</a:t>
            </a:r>
          </a:p>
          <a:p>
            <a:pPr marL="0" marR="0" lvl="0" indent="0" defTabSz="914400" eaLnBrk="1" fontAlgn="auto" latinLnBrk="0" hangingPunct="1">
              <a:lnSpc>
                <a:spcPct val="100000"/>
              </a:lnSpc>
              <a:spcBef>
                <a:spcPts val="0"/>
              </a:spcBef>
              <a:spcAft>
                <a:spcPts val="0"/>
              </a:spcAft>
              <a:buClrTx/>
              <a:buSzTx/>
              <a:buFontTx/>
              <a:buNone/>
              <a:tabLst/>
              <a:defRPr/>
            </a:pPr>
            <a:endParaRPr lang="en-US" sz="3200" dirty="0">
              <a:solidFill>
                <a:schemeClr val="accent1">
                  <a:lumMod val="60000"/>
                  <a:lumOff val="40000"/>
                </a:schemeClr>
              </a:solidFill>
            </a:endParaRPr>
          </a:p>
          <a:p>
            <a:pPr marL="0" marR="0" lvl="0" indent="0" defTabSz="914400" eaLnBrk="1" fontAlgn="auto" latinLnBrk="0" hangingPunct="1">
              <a:lnSpc>
                <a:spcPct val="100000"/>
              </a:lnSpc>
              <a:spcBef>
                <a:spcPts val="0"/>
              </a:spcBef>
              <a:spcAft>
                <a:spcPts val="0"/>
              </a:spcAft>
              <a:buClrTx/>
              <a:buSzTx/>
              <a:buFontTx/>
              <a:buNone/>
              <a:tabLst/>
              <a:defRPr/>
            </a:pPr>
            <a:r>
              <a:rPr lang="en-US" sz="3200" dirty="0" smtClean="0">
                <a:solidFill>
                  <a:schemeClr val="accent1">
                    <a:lumMod val="60000"/>
                    <a:lumOff val="40000"/>
                  </a:schemeClr>
                </a:solidFill>
              </a:rPr>
              <a:t>3. Jamie Johnson</a:t>
            </a:r>
          </a:p>
          <a:p>
            <a:pPr marL="0" marR="0" lvl="0" indent="0" defTabSz="914400" eaLnBrk="1" fontAlgn="auto" latinLnBrk="0" hangingPunct="1">
              <a:lnSpc>
                <a:spcPct val="100000"/>
              </a:lnSpc>
              <a:spcBef>
                <a:spcPts val="0"/>
              </a:spcBef>
              <a:spcAft>
                <a:spcPts val="0"/>
              </a:spcAft>
              <a:buClrTx/>
              <a:buSzTx/>
              <a:buFontTx/>
              <a:buNone/>
              <a:tabLst/>
              <a:defRPr/>
            </a:pPr>
            <a:endParaRPr lang="en-US" sz="3200" dirty="0">
              <a:solidFill>
                <a:schemeClr val="accent1">
                  <a:lumMod val="60000"/>
                  <a:lumOff val="40000"/>
                </a:schemeClr>
              </a:solidFill>
            </a:endParaRPr>
          </a:p>
          <a:p>
            <a:pPr marL="0" marR="0" lvl="0" indent="0" defTabSz="914400" eaLnBrk="1" fontAlgn="auto" latinLnBrk="0" hangingPunct="1">
              <a:lnSpc>
                <a:spcPct val="100000"/>
              </a:lnSpc>
              <a:spcBef>
                <a:spcPts val="0"/>
              </a:spcBef>
              <a:spcAft>
                <a:spcPts val="0"/>
              </a:spcAft>
              <a:buClrTx/>
              <a:buSzTx/>
              <a:buFontTx/>
              <a:buNone/>
              <a:tabLst/>
              <a:defRPr/>
            </a:pPr>
            <a:r>
              <a:rPr lang="en-US" sz="3200" dirty="0" smtClean="0">
                <a:solidFill>
                  <a:schemeClr val="accent1">
                    <a:lumMod val="60000"/>
                    <a:lumOff val="40000"/>
                  </a:schemeClr>
                </a:solidFill>
              </a:rPr>
              <a:t>4. Competition</a:t>
            </a:r>
          </a:p>
        </p:txBody>
      </p:sp>
      <p:pic>
        <p:nvPicPr>
          <p:cNvPr id="4" name="Picture 3"/>
          <p:cNvPicPr>
            <a:picLocks noChangeAspect="1"/>
          </p:cNvPicPr>
          <p:nvPr/>
        </p:nvPicPr>
        <p:blipFill rotWithShape="1">
          <a:blip r:embed="rId2"/>
          <a:srcRect l="9623" r="24"/>
          <a:stretch/>
        </p:blipFill>
        <p:spPr>
          <a:xfrm>
            <a:off x="6454589" y="1845734"/>
            <a:ext cx="5737411" cy="4229100"/>
          </a:xfrm>
          <a:prstGeom prst="rect">
            <a:avLst/>
          </a:prstGeom>
        </p:spPr>
      </p:pic>
    </p:spTree>
    <p:extLst>
      <p:ext uri="{BB962C8B-B14F-4D97-AF65-F5344CB8AC3E}">
        <p14:creationId xmlns:p14="http://schemas.microsoft.com/office/powerpoint/2010/main" val="8406729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solidFill>
                  <a:srgbClr val="941651"/>
                </a:solidFill>
              </a:rPr>
              <a:t>Jamie Johnson</a:t>
            </a:r>
            <a:endParaRPr lang="en-US" sz="6000" b="1" dirty="0">
              <a:solidFill>
                <a:srgbClr val="941651"/>
              </a:solidFill>
            </a:endParaRPr>
          </a:p>
        </p:txBody>
      </p:sp>
      <p:sp>
        <p:nvSpPr>
          <p:cNvPr id="5" name="Content Placeholder 4"/>
          <p:cNvSpPr>
            <a:spLocks noGrp="1"/>
          </p:cNvSpPr>
          <p:nvPr>
            <p:ph idx="1"/>
          </p:nvPr>
        </p:nvSpPr>
        <p:spPr>
          <a:xfrm>
            <a:off x="1097280" y="1845734"/>
            <a:ext cx="6236294" cy="4023360"/>
          </a:xfrm>
        </p:spPr>
        <p:txBody>
          <a:bodyPr>
            <a:normAutofit lnSpcReduction="10000"/>
          </a:bodyPr>
          <a:lstStyle/>
          <a:p>
            <a:r>
              <a:rPr lang="en-US" sz="3200" dirty="0" smtClean="0">
                <a:solidFill>
                  <a:schemeClr val="accent1">
                    <a:lumMod val="60000"/>
                    <a:lumOff val="40000"/>
                  </a:schemeClr>
                </a:solidFill>
              </a:rPr>
              <a:t>Jamie is a character from a series of books written by Dan Freedman.</a:t>
            </a:r>
          </a:p>
          <a:p>
            <a:endParaRPr lang="en-US" sz="3200" dirty="0">
              <a:solidFill>
                <a:schemeClr val="accent1">
                  <a:lumMod val="60000"/>
                  <a:lumOff val="40000"/>
                </a:schemeClr>
              </a:solidFill>
            </a:endParaRPr>
          </a:p>
          <a:p>
            <a:r>
              <a:rPr lang="en-US" sz="3200" dirty="0" smtClean="0">
                <a:solidFill>
                  <a:schemeClr val="accent1">
                    <a:lumMod val="60000"/>
                    <a:lumOff val="40000"/>
                  </a:schemeClr>
                </a:solidFill>
              </a:rPr>
              <a:t>Jamie Johnson is a 14 year old boy who loves to play football.</a:t>
            </a:r>
          </a:p>
          <a:p>
            <a:endParaRPr lang="en-US" sz="3200" dirty="0">
              <a:solidFill>
                <a:schemeClr val="accent1">
                  <a:lumMod val="60000"/>
                  <a:lumOff val="40000"/>
                </a:schemeClr>
              </a:solidFill>
            </a:endParaRPr>
          </a:p>
          <a:p>
            <a:r>
              <a:rPr lang="en-US" sz="3200" dirty="0" smtClean="0">
                <a:solidFill>
                  <a:schemeClr val="accent1">
                    <a:lumMod val="60000"/>
                    <a:lumOff val="40000"/>
                  </a:schemeClr>
                </a:solidFill>
              </a:rPr>
              <a:t>He is very talented but people do not always see how he is!</a:t>
            </a:r>
          </a:p>
          <a:p>
            <a:endParaRPr lang="en-US" sz="3200" dirty="0">
              <a:solidFill>
                <a:schemeClr val="accent1">
                  <a:lumMod val="60000"/>
                  <a:lumOff val="40000"/>
                </a:schemeClr>
              </a:solidFill>
            </a:endParaRPr>
          </a:p>
          <a:p>
            <a:endParaRPr lang="en-US" sz="3200" dirty="0">
              <a:solidFill>
                <a:schemeClr val="accent1">
                  <a:lumMod val="60000"/>
                  <a:lumOff val="40000"/>
                </a:schemeClr>
              </a:solidFill>
            </a:endParaRPr>
          </a:p>
        </p:txBody>
      </p:sp>
      <p:pic>
        <p:nvPicPr>
          <p:cNvPr id="6" name="pasted-image.tiff"/>
          <p:cNvPicPr>
            <a:picLocks noChangeAspect="1"/>
          </p:cNvPicPr>
          <p:nvPr/>
        </p:nvPicPr>
        <p:blipFill>
          <a:blip r:embed="rId2">
            <a:extLst/>
          </a:blip>
          <a:stretch>
            <a:fillRect/>
          </a:stretch>
        </p:blipFill>
        <p:spPr>
          <a:xfrm>
            <a:off x="11151791" y="5607217"/>
            <a:ext cx="960421" cy="1066671"/>
          </a:xfrm>
          <a:prstGeom prst="rect">
            <a:avLst/>
          </a:prstGeom>
          <a:ln w="12700">
            <a:miter lim="400000"/>
          </a:ln>
        </p:spPr>
      </p:pic>
      <p:pic>
        <p:nvPicPr>
          <p:cNvPr id="3" name="Picture 2"/>
          <p:cNvPicPr>
            <a:picLocks noChangeAspect="1"/>
          </p:cNvPicPr>
          <p:nvPr/>
        </p:nvPicPr>
        <p:blipFill rotWithShape="1">
          <a:blip r:embed="rId3"/>
          <a:srcRect l="42458" r="11744"/>
          <a:stretch/>
        </p:blipFill>
        <p:spPr>
          <a:xfrm>
            <a:off x="7817476" y="1911770"/>
            <a:ext cx="3168204" cy="3891287"/>
          </a:xfrm>
          <a:prstGeom prst="rect">
            <a:avLst/>
          </a:prstGeom>
        </p:spPr>
      </p:pic>
    </p:spTree>
    <p:extLst>
      <p:ext uri="{BB962C8B-B14F-4D97-AF65-F5344CB8AC3E}">
        <p14:creationId xmlns:p14="http://schemas.microsoft.com/office/powerpoint/2010/main" val="98802094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5153" y="309752"/>
            <a:ext cx="10058400" cy="1450757"/>
          </a:xfrm>
        </p:spPr>
        <p:txBody>
          <a:bodyPr>
            <a:noAutofit/>
          </a:bodyPr>
          <a:lstStyle/>
          <a:p>
            <a:r>
              <a:rPr lang="en-US" sz="6000" b="1" dirty="0" smtClean="0">
                <a:solidFill>
                  <a:srgbClr val="941651"/>
                </a:solidFill>
              </a:rPr>
              <a:t>‘The Kick Off’ by Dan Freedman</a:t>
            </a:r>
            <a:endParaRPr lang="en-US" sz="6000" b="1" dirty="0">
              <a:solidFill>
                <a:srgbClr val="941651"/>
              </a:solidFill>
            </a:endParaRPr>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7617" t="13421" r="53109" b="18525"/>
          <a:stretch/>
        </p:blipFill>
        <p:spPr>
          <a:xfrm>
            <a:off x="636608" y="1898249"/>
            <a:ext cx="3125164" cy="4242304"/>
          </a:xfrm>
        </p:spPr>
      </p:pic>
      <p:sp>
        <p:nvSpPr>
          <p:cNvPr id="6" name="TextBox 5"/>
          <p:cNvSpPr txBox="1"/>
          <p:nvPr/>
        </p:nvSpPr>
        <p:spPr>
          <a:xfrm>
            <a:off x="4389120" y="2121408"/>
            <a:ext cx="7095744" cy="3785652"/>
          </a:xfrm>
          <a:prstGeom prst="rect">
            <a:avLst/>
          </a:prstGeom>
          <a:noFill/>
        </p:spPr>
        <p:txBody>
          <a:bodyPr wrap="square" rtlCol="0">
            <a:spAutoFit/>
          </a:bodyPr>
          <a:lstStyle/>
          <a:p>
            <a:r>
              <a:rPr lang="en-US" sz="2400" dirty="0" smtClean="0">
                <a:solidFill>
                  <a:schemeClr val="accent1">
                    <a:lumMod val="60000"/>
                    <a:lumOff val="40000"/>
                  </a:schemeClr>
                </a:solidFill>
              </a:rPr>
              <a:t>This was it. This was Jamie’s chance to prove himself. This was what he’d waited six months for. Kingfield School didn’t know who Jamie Johnson really was. They didn’t know the kind of talent he had.</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Now he could show them.</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Dillon Simmonds had no idea who he’d been messing with. Jamie could shove all his stupid words back down his big, fat, spotty mouth with one goal today.</a:t>
            </a:r>
            <a:endParaRPr lang="en-US" sz="2400" dirty="0">
              <a:solidFill>
                <a:schemeClr val="accent1">
                  <a:lumMod val="60000"/>
                  <a:lumOff val="40000"/>
                </a:schemeClr>
              </a:solidFill>
            </a:endParaRPr>
          </a:p>
        </p:txBody>
      </p:sp>
      <p:pic>
        <p:nvPicPr>
          <p:cNvPr id="7" name="pasted-image.tiff"/>
          <p:cNvPicPr>
            <a:picLocks noChangeAspect="1"/>
          </p:cNvPicPr>
          <p:nvPr/>
        </p:nvPicPr>
        <p:blipFill>
          <a:blip r:embed="rId3">
            <a:extLst/>
          </a:blip>
          <a:stretch>
            <a:fillRect/>
          </a:stretch>
        </p:blipFill>
        <p:spPr>
          <a:xfrm>
            <a:off x="11151791" y="5607217"/>
            <a:ext cx="960421" cy="1066671"/>
          </a:xfrm>
          <a:prstGeom prst="rect">
            <a:avLst/>
          </a:prstGeom>
          <a:ln w="12700">
            <a:miter lim="400000"/>
          </a:ln>
        </p:spPr>
      </p:pic>
    </p:spTree>
    <p:extLst>
      <p:ext uri="{BB962C8B-B14F-4D97-AF65-F5344CB8AC3E}">
        <p14:creationId xmlns:p14="http://schemas.microsoft.com/office/powerpoint/2010/main" val="1246071775"/>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5153" y="309752"/>
            <a:ext cx="10058400" cy="1450757"/>
          </a:xfrm>
        </p:spPr>
        <p:txBody>
          <a:bodyPr>
            <a:normAutofit/>
          </a:bodyPr>
          <a:lstStyle/>
          <a:p>
            <a:r>
              <a:rPr lang="en-US" sz="6000" b="1" dirty="0" smtClean="0">
                <a:solidFill>
                  <a:srgbClr val="941651"/>
                </a:solidFill>
              </a:rPr>
              <a:t>‘The Kick Off’ by Dan Freedman</a:t>
            </a:r>
            <a:endParaRPr lang="en-US" sz="6000" b="1" dirty="0">
              <a:solidFill>
                <a:srgbClr val="941651"/>
              </a:solidFill>
            </a:endParaRPr>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7617" t="13421" r="53109" b="18525"/>
          <a:stretch/>
        </p:blipFill>
        <p:spPr>
          <a:xfrm>
            <a:off x="636608" y="1898249"/>
            <a:ext cx="3125164" cy="4242304"/>
          </a:xfrm>
        </p:spPr>
      </p:pic>
      <p:sp>
        <p:nvSpPr>
          <p:cNvPr id="6" name="TextBox 5"/>
          <p:cNvSpPr txBox="1"/>
          <p:nvPr/>
        </p:nvSpPr>
        <p:spPr>
          <a:xfrm>
            <a:off x="4352544" y="1985569"/>
            <a:ext cx="7388352" cy="4154984"/>
          </a:xfrm>
          <a:prstGeom prst="rect">
            <a:avLst/>
          </a:prstGeom>
          <a:noFill/>
        </p:spPr>
        <p:txBody>
          <a:bodyPr wrap="square" rtlCol="0">
            <a:spAutoFit/>
          </a:bodyPr>
          <a:lstStyle/>
          <a:p>
            <a:r>
              <a:rPr lang="en-US" sz="2400" dirty="0" smtClean="0">
                <a:solidFill>
                  <a:schemeClr val="accent1">
                    <a:lumMod val="60000"/>
                    <a:lumOff val="40000"/>
                  </a:schemeClr>
                </a:solidFill>
              </a:rPr>
              <a:t>That was the plan anyway. But these trials to see who would be in the Kingfield Under-fourteen A team next year were not going according to the script.</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When he most needed his skills, nothing was working for Jamie. There were only ten minutes left and Jamie hadn’t shown a thing.</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People kept hoofing the ball to him in the air. He was never going to get anywhere like that. He was a winger. He needed the ball passed to his feet. </a:t>
            </a:r>
            <a:endParaRPr lang="en-US" sz="2400" dirty="0">
              <a:solidFill>
                <a:schemeClr val="accent1">
                  <a:lumMod val="60000"/>
                  <a:lumOff val="40000"/>
                </a:schemeClr>
              </a:solidFill>
            </a:endParaRPr>
          </a:p>
        </p:txBody>
      </p:sp>
      <p:pic>
        <p:nvPicPr>
          <p:cNvPr id="7" name="pasted-image.tiff"/>
          <p:cNvPicPr>
            <a:picLocks noChangeAspect="1"/>
          </p:cNvPicPr>
          <p:nvPr/>
        </p:nvPicPr>
        <p:blipFill>
          <a:blip r:embed="rId3">
            <a:extLst/>
          </a:blip>
          <a:stretch>
            <a:fillRect/>
          </a:stretch>
        </p:blipFill>
        <p:spPr>
          <a:xfrm>
            <a:off x="11151791" y="5607217"/>
            <a:ext cx="960421" cy="1066671"/>
          </a:xfrm>
          <a:prstGeom prst="rect">
            <a:avLst/>
          </a:prstGeom>
          <a:ln w="12700">
            <a:miter lim="400000"/>
          </a:ln>
        </p:spPr>
      </p:pic>
    </p:spTree>
    <p:extLst>
      <p:ext uri="{BB962C8B-B14F-4D97-AF65-F5344CB8AC3E}">
        <p14:creationId xmlns:p14="http://schemas.microsoft.com/office/powerpoint/2010/main" val="247482604"/>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5153" y="309752"/>
            <a:ext cx="10058400" cy="1450757"/>
          </a:xfrm>
        </p:spPr>
        <p:txBody>
          <a:bodyPr>
            <a:noAutofit/>
          </a:bodyPr>
          <a:lstStyle/>
          <a:p>
            <a:r>
              <a:rPr lang="en-US" sz="6000" b="1" dirty="0" smtClean="0">
                <a:solidFill>
                  <a:srgbClr val="941651"/>
                </a:solidFill>
              </a:rPr>
              <a:t>‘The Kick Off’ by Dan Freedman</a:t>
            </a:r>
            <a:endParaRPr lang="en-US" sz="6000" b="1" dirty="0">
              <a:solidFill>
                <a:srgbClr val="941651"/>
              </a:solidFill>
            </a:endParaRPr>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7617" t="13421" r="53109" b="18525"/>
          <a:stretch/>
        </p:blipFill>
        <p:spPr>
          <a:xfrm>
            <a:off x="636608" y="1898249"/>
            <a:ext cx="3125164" cy="4242304"/>
          </a:xfrm>
        </p:spPr>
      </p:pic>
      <p:sp>
        <p:nvSpPr>
          <p:cNvPr id="6" name="TextBox 5"/>
          <p:cNvSpPr txBox="1"/>
          <p:nvPr/>
        </p:nvSpPr>
        <p:spPr>
          <a:xfrm>
            <a:off x="4389120" y="2121408"/>
            <a:ext cx="7095744" cy="3416320"/>
          </a:xfrm>
          <a:prstGeom prst="rect">
            <a:avLst/>
          </a:prstGeom>
          <a:noFill/>
        </p:spPr>
        <p:txBody>
          <a:bodyPr wrap="square" rtlCol="0">
            <a:spAutoFit/>
          </a:bodyPr>
          <a:lstStyle/>
          <a:p>
            <a:r>
              <a:rPr lang="en-US" sz="2400" dirty="0" smtClean="0">
                <a:solidFill>
                  <a:schemeClr val="accent1">
                    <a:lumMod val="60000"/>
                    <a:lumOff val="40000"/>
                  </a:schemeClr>
                </a:solidFill>
              </a:rPr>
              <a:t>Jamie had been in pain since the first minute, too. He was wearing a pair of worn-out old socks that had holes in them and his boots were rubbing against his heels the whole time. He’d scored some of his best ever goals in these boots, but today they were hurting him. He was sure he was bleeding. </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Jamie bent down and undid his laces. Maybe if he re-tied them looser it wouldn’t hurt as much.</a:t>
            </a:r>
            <a:endParaRPr lang="en-US" sz="2400" dirty="0">
              <a:solidFill>
                <a:schemeClr val="accent1">
                  <a:lumMod val="60000"/>
                  <a:lumOff val="40000"/>
                </a:schemeClr>
              </a:solidFill>
            </a:endParaRPr>
          </a:p>
        </p:txBody>
      </p:sp>
      <p:pic>
        <p:nvPicPr>
          <p:cNvPr id="5" name="pasted-image.tiff"/>
          <p:cNvPicPr>
            <a:picLocks noChangeAspect="1"/>
          </p:cNvPicPr>
          <p:nvPr/>
        </p:nvPicPr>
        <p:blipFill>
          <a:blip r:embed="rId3">
            <a:extLst/>
          </a:blip>
          <a:stretch>
            <a:fillRect/>
          </a:stretch>
        </p:blipFill>
        <p:spPr>
          <a:xfrm>
            <a:off x="11151791" y="5607217"/>
            <a:ext cx="960421" cy="1066671"/>
          </a:xfrm>
          <a:prstGeom prst="rect">
            <a:avLst/>
          </a:prstGeom>
          <a:ln w="12700">
            <a:miter lim="400000"/>
          </a:ln>
        </p:spPr>
      </p:pic>
    </p:spTree>
    <p:extLst>
      <p:ext uri="{BB962C8B-B14F-4D97-AF65-F5344CB8AC3E}">
        <p14:creationId xmlns:p14="http://schemas.microsoft.com/office/powerpoint/2010/main" val="2004919572"/>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5153" y="309752"/>
            <a:ext cx="10058400" cy="1450757"/>
          </a:xfrm>
        </p:spPr>
        <p:txBody>
          <a:bodyPr>
            <a:noAutofit/>
          </a:bodyPr>
          <a:lstStyle/>
          <a:p>
            <a:r>
              <a:rPr lang="en-US" sz="6000" b="1" dirty="0" smtClean="0">
                <a:solidFill>
                  <a:srgbClr val="941651"/>
                </a:solidFill>
              </a:rPr>
              <a:t>‘The Kick Off’ by Dan Freedman</a:t>
            </a:r>
            <a:endParaRPr lang="en-US" sz="6000" b="1" dirty="0">
              <a:solidFill>
                <a:srgbClr val="941651"/>
              </a:solidFill>
            </a:endParaRPr>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7617" t="13421" r="53109" b="18525"/>
          <a:stretch/>
        </p:blipFill>
        <p:spPr>
          <a:xfrm>
            <a:off x="636608" y="1898249"/>
            <a:ext cx="3125164" cy="4242304"/>
          </a:xfrm>
        </p:spPr>
      </p:pic>
      <p:sp>
        <p:nvSpPr>
          <p:cNvPr id="6" name="TextBox 5"/>
          <p:cNvSpPr txBox="1"/>
          <p:nvPr/>
        </p:nvSpPr>
        <p:spPr>
          <a:xfrm>
            <a:off x="4389120" y="2121408"/>
            <a:ext cx="7095744" cy="3785652"/>
          </a:xfrm>
          <a:prstGeom prst="rect">
            <a:avLst/>
          </a:prstGeom>
          <a:noFill/>
        </p:spPr>
        <p:txBody>
          <a:bodyPr wrap="square" rtlCol="0">
            <a:spAutoFit/>
          </a:bodyPr>
          <a:lstStyle/>
          <a:p>
            <a:r>
              <a:rPr lang="en-US" sz="2400" dirty="0" smtClean="0">
                <a:solidFill>
                  <a:schemeClr val="accent1">
                    <a:lumMod val="60000"/>
                    <a:lumOff val="40000"/>
                  </a:schemeClr>
                </a:solidFill>
              </a:rPr>
              <a:t>He had just done up his laces and was getting ready to stand up and get back into the game when he suddenly felt a knee jar right into his ribs. It knocked him sideways on to the ground. </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“Oi, Ginger Minger- what you doing on the floor? Had enough, have you?” sneered Dillon Simmonds as he jogged past. They both knew full well that it was him who’d knocked Jamie over, and that he’d done it on purpose. You could see it in his evil smile. </a:t>
            </a:r>
            <a:endParaRPr lang="en-US" sz="2400" dirty="0">
              <a:solidFill>
                <a:schemeClr val="accent1">
                  <a:lumMod val="60000"/>
                  <a:lumOff val="40000"/>
                </a:schemeClr>
              </a:solidFill>
            </a:endParaRPr>
          </a:p>
        </p:txBody>
      </p:sp>
      <p:pic>
        <p:nvPicPr>
          <p:cNvPr id="5" name="pasted-image.tiff"/>
          <p:cNvPicPr>
            <a:picLocks noChangeAspect="1"/>
          </p:cNvPicPr>
          <p:nvPr/>
        </p:nvPicPr>
        <p:blipFill>
          <a:blip r:embed="rId3">
            <a:extLst/>
          </a:blip>
          <a:stretch>
            <a:fillRect/>
          </a:stretch>
        </p:blipFill>
        <p:spPr>
          <a:xfrm>
            <a:off x="11151791" y="5607217"/>
            <a:ext cx="960421" cy="1066671"/>
          </a:xfrm>
          <a:prstGeom prst="rect">
            <a:avLst/>
          </a:prstGeom>
          <a:ln w="12700">
            <a:miter lim="400000"/>
          </a:ln>
        </p:spPr>
      </p:pic>
    </p:spTree>
    <p:extLst>
      <p:ext uri="{BB962C8B-B14F-4D97-AF65-F5344CB8AC3E}">
        <p14:creationId xmlns:p14="http://schemas.microsoft.com/office/powerpoint/2010/main" val="692912139"/>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5153" y="309752"/>
            <a:ext cx="10058400" cy="1450757"/>
          </a:xfrm>
        </p:spPr>
        <p:txBody>
          <a:bodyPr>
            <a:noAutofit/>
          </a:bodyPr>
          <a:lstStyle/>
          <a:p>
            <a:r>
              <a:rPr lang="en-US" sz="6000" b="1" dirty="0" smtClean="0">
                <a:solidFill>
                  <a:srgbClr val="941651"/>
                </a:solidFill>
              </a:rPr>
              <a:t>‘The Kick Off’ by Dan Freedman</a:t>
            </a:r>
            <a:endParaRPr lang="en-US" sz="6000" b="1" dirty="0">
              <a:solidFill>
                <a:srgbClr val="941651"/>
              </a:solidFill>
            </a:endParaRPr>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7617" t="13421" r="53109" b="18525"/>
          <a:stretch/>
        </p:blipFill>
        <p:spPr>
          <a:xfrm>
            <a:off x="636608" y="1898249"/>
            <a:ext cx="3125164" cy="4242304"/>
          </a:xfrm>
        </p:spPr>
      </p:pic>
      <p:sp>
        <p:nvSpPr>
          <p:cNvPr id="6" name="TextBox 5"/>
          <p:cNvSpPr txBox="1"/>
          <p:nvPr/>
        </p:nvSpPr>
        <p:spPr>
          <a:xfrm>
            <a:off x="4389120" y="2121408"/>
            <a:ext cx="7095744" cy="3416320"/>
          </a:xfrm>
          <a:prstGeom prst="rect">
            <a:avLst/>
          </a:prstGeom>
          <a:noFill/>
        </p:spPr>
        <p:txBody>
          <a:bodyPr wrap="square" rtlCol="0">
            <a:spAutoFit/>
          </a:bodyPr>
          <a:lstStyle/>
          <a:p>
            <a:r>
              <a:rPr lang="en-US" sz="2400" dirty="0" smtClean="0">
                <a:solidFill>
                  <a:schemeClr val="accent1">
                    <a:lumMod val="60000"/>
                    <a:lumOff val="40000"/>
                  </a:schemeClr>
                </a:solidFill>
              </a:rPr>
              <a:t>“Shut your face, Simmonds- you fat numpty,” said Jamie, getting to his feet. </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Jamie knew that Dillon wasn’t really fat. He was pretty much all muscle. But he also knew that Dillon hated being called fat so it was a good way to wind him up.</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“Talk to me when you’ve actually touched the ball, Ginge,” Dillon shouted back, laughing as he went.</a:t>
            </a:r>
            <a:endParaRPr lang="en-US" sz="2400" dirty="0">
              <a:solidFill>
                <a:schemeClr val="accent1">
                  <a:lumMod val="60000"/>
                  <a:lumOff val="40000"/>
                </a:schemeClr>
              </a:solidFill>
            </a:endParaRPr>
          </a:p>
        </p:txBody>
      </p:sp>
      <p:pic>
        <p:nvPicPr>
          <p:cNvPr id="5" name="pasted-image.tiff"/>
          <p:cNvPicPr>
            <a:picLocks noChangeAspect="1"/>
          </p:cNvPicPr>
          <p:nvPr/>
        </p:nvPicPr>
        <p:blipFill>
          <a:blip r:embed="rId3">
            <a:extLst/>
          </a:blip>
          <a:stretch>
            <a:fillRect/>
          </a:stretch>
        </p:blipFill>
        <p:spPr>
          <a:xfrm>
            <a:off x="11151791" y="5607217"/>
            <a:ext cx="960421" cy="1066671"/>
          </a:xfrm>
          <a:prstGeom prst="rect">
            <a:avLst/>
          </a:prstGeom>
          <a:ln w="12700">
            <a:miter lim="400000"/>
          </a:ln>
        </p:spPr>
      </p:pic>
    </p:spTree>
    <p:extLst>
      <p:ext uri="{BB962C8B-B14F-4D97-AF65-F5344CB8AC3E}">
        <p14:creationId xmlns:p14="http://schemas.microsoft.com/office/powerpoint/2010/main" val="1754514147"/>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5153" y="309752"/>
            <a:ext cx="10058400" cy="1450757"/>
          </a:xfrm>
        </p:spPr>
        <p:txBody>
          <a:bodyPr>
            <a:normAutofit/>
          </a:bodyPr>
          <a:lstStyle/>
          <a:p>
            <a:r>
              <a:rPr lang="en-US" sz="6000" b="1" dirty="0" smtClean="0">
                <a:solidFill>
                  <a:srgbClr val="941651"/>
                </a:solidFill>
              </a:rPr>
              <a:t>‘The Kick Off’ by Dan Freedman</a:t>
            </a:r>
            <a:endParaRPr lang="en-US" sz="6000" b="1" dirty="0">
              <a:solidFill>
                <a:srgbClr val="941651"/>
              </a:solidFill>
            </a:endParaRPr>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7617" t="13421" r="53109" b="18525"/>
          <a:stretch/>
        </p:blipFill>
        <p:spPr>
          <a:xfrm>
            <a:off x="636608" y="1898249"/>
            <a:ext cx="3125164" cy="4242304"/>
          </a:xfrm>
        </p:spPr>
      </p:pic>
      <p:sp>
        <p:nvSpPr>
          <p:cNvPr id="6" name="TextBox 5"/>
          <p:cNvSpPr txBox="1"/>
          <p:nvPr/>
        </p:nvSpPr>
        <p:spPr>
          <a:xfrm>
            <a:off x="4117808" y="1857970"/>
            <a:ext cx="7842544" cy="4154984"/>
          </a:xfrm>
          <a:prstGeom prst="rect">
            <a:avLst/>
          </a:prstGeom>
          <a:noFill/>
        </p:spPr>
        <p:txBody>
          <a:bodyPr wrap="square" rtlCol="0">
            <a:spAutoFit/>
          </a:bodyPr>
          <a:lstStyle/>
          <a:p>
            <a:r>
              <a:rPr lang="en-US" sz="2400" dirty="0" smtClean="0">
                <a:solidFill>
                  <a:schemeClr val="accent1">
                    <a:lumMod val="60000"/>
                    <a:lumOff val="40000"/>
                  </a:schemeClr>
                </a:solidFill>
              </a:rPr>
              <a:t>Jamie jogged back to this position on the left wing. He was shaking his head. The sad thing was, for once in his life Dillon actually had a point. Jamie had hardly touched the ball all game and he knew it. Mr. Marsden probably didn’t even know he was on the pitch. </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But then, out of nothing, it happened. A chance!</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The goalkeeper on Jamie’s side belted the ball forward. It was a huge kick and when it hit the hard dusty ground, it bounced so high that it went over the whole of the</a:t>
            </a:r>
            <a:r>
              <a:rPr lang="en-US" sz="2400" dirty="0">
                <a:solidFill>
                  <a:schemeClr val="accent1">
                    <a:lumMod val="60000"/>
                    <a:lumOff val="40000"/>
                  </a:schemeClr>
                </a:solidFill>
              </a:rPr>
              <a:t> </a:t>
            </a:r>
            <a:r>
              <a:rPr lang="en-US" sz="2400" dirty="0" smtClean="0">
                <a:solidFill>
                  <a:schemeClr val="accent1">
                    <a:lumMod val="60000"/>
                    <a:lumOff val="40000"/>
                  </a:schemeClr>
                </a:solidFill>
              </a:rPr>
              <a:t>defence.</a:t>
            </a:r>
            <a:endParaRPr lang="en-US" sz="2400" dirty="0">
              <a:solidFill>
                <a:schemeClr val="accent1">
                  <a:lumMod val="60000"/>
                  <a:lumOff val="40000"/>
                </a:schemeClr>
              </a:solidFill>
            </a:endParaRPr>
          </a:p>
        </p:txBody>
      </p:sp>
      <p:pic>
        <p:nvPicPr>
          <p:cNvPr id="5" name="pasted-image.tiff"/>
          <p:cNvPicPr>
            <a:picLocks noChangeAspect="1"/>
          </p:cNvPicPr>
          <p:nvPr/>
        </p:nvPicPr>
        <p:blipFill>
          <a:blip r:embed="rId3">
            <a:extLst/>
          </a:blip>
          <a:stretch>
            <a:fillRect/>
          </a:stretch>
        </p:blipFill>
        <p:spPr>
          <a:xfrm>
            <a:off x="11151791" y="5607217"/>
            <a:ext cx="960421" cy="1066671"/>
          </a:xfrm>
          <a:prstGeom prst="rect">
            <a:avLst/>
          </a:prstGeom>
          <a:ln w="12700">
            <a:miter lim="400000"/>
          </a:ln>
        </p:spPr>
      </p:pic>
    </p:spTree>
    <p:extLst>
      <p:ext uri="{BB962C8B-B14F-4D97-AF65-F5344CB8AC3E}">
        <p14:creationId xmlns:p14="http://schemas.microsoft.com/office/powerpoint/2010/main" val="23659110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5153" y="309752"/>
            <a:ext cx="10058400" cy="1450757"/>
          </a:xfrm>
        </p:spPr>
        <p:txBody>
          <a:bodyPr>
            <a:normAutofit/>
          </a:bodyPr>
          <a:lstStyle/>
          <a:p>
            <a:r>
              <a:rPr lang="en-US" sz="6000" b="1" dirty="0" smtClean="0">
                <a:solidFill>
                  <a:srgbClr val="941651"/>
                </a:solidFill>
              </a:rPr>
              <a:t>‘The Kick Off’ by Dan Freedman</a:t>
            </a:r>
            <a:endParaRPr lang="en-US" sz="6000" b="1" dirty="0">
              <a:solidFill>
                <a:srgbClr val="941651"/>
              </a:solidFill>
            </a:endParaRPr>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7617" t="13421" r="53109" b="18525"/>
          <a:stretch/>
        </p:blipFill>
        <p:spPr>
          <a:xfrm>
            <a:off x="636608" y="1898249"/>
            <a:ext cx="3125164" cy="4242304"/>
          </a:xfrm>
        </p:spPr>
      </p:pic>
      <p:sp>
        <p:nvSpPr>
          <p:cNvPr id="6" name="TextBox 5"/>
          <p:cNvSpPr txBox="1"/>
          <p:nvPr/>
        </p:nvSpPr>
        <p:spPr>
          <a:xfrm>
            <a:off x="4117809" y="1941909"/>
            <a:ext cx="7095744" cy="4524315"/>
          </a:xfrm>
          <a:prstGeom prst="rect">
            <a:avLst/>
          </a:prstGeom>
          <a:noFill/>
        </p:spPr>
        <p:txBody>
          <a:bodyPr wrap="square" rtlCol="0">
            <a:spAutoFit/>
          </a:bodyPr>
          <a:lstStyle/>
          <a:p>
            <a:r>
              <a:rPr lang="en-US" sz="2400" dirty="0" smtClean="0">
                <a:solidFill>
                  <a:schemeClr val="accent1">
                    <a:lumMod val="60000"/>
                    <a:lumOff val="40000"/>
                  </a:schemeClr>
                </a:solidFill>
              </a:rPr>
              <a:t>Jamie spotted what was going to happen before anyone else on the pitch. He dashed after the ball and was way too quick for any of the defender to keep up with him.</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It was just him against the keeper. He was in. </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Latching on to the ball, he steadied himself as he waited for it to drop. </a:t>
            </a:r>
          </a:p>
          <a:p>
            <a:endParaRPr lang="en-US" sz="2400" dirty="0">
              <a:solidFill>
                <a:schemeClr val="accent1">
                  <a:lumMod val="60000"/>
                  <a:lumOff val="40000"/>
                </a:schemeClr>
              </a:solidFill>
            </a:endParaRPr>
          </a:p>
          <a:p>
            <a:r>
              <a:rPr lang="en-US" sz="2400" dirty="0" smtClean="0">
                <a:solidFill>
                  <a:schemeClr val="accent1">
                    <a:lumMod val="60000"/>
                    <a:lumOff val="40000"/>
                  </a:schemeClr>
                </a:solidFill>
              </a:rPr>
              <a:t>One sweet strike from his left </a:t>
            </a:r>
            <a:r>
              <a:rPr lang="en-US" sz="2400" dirty="0" smtClean="0">
                <a:solidFill>
                  <a:schemeClr val="accent1">
                    <a:lumMod val="60000"/>
                    <a:lumOff val="40000"/>
                  </a:schemeClr>
                </a:solidFill>
              </a:rPr>
              <a:t>foot. </a:t>
            </a:r>
            <a:r>
              <a:rPr lang="en-US" sz="2400" dirty="0" smtClean="0">
                <a:solidFill>
                  <a:schemeClr val="accent1">
                    <a:lumMod val="60000"/>
                    <a:lumOff val="40000"/>
                  </a:schemeClr>
                </a:solidFill>
              </a:rPr>
              <a:t>Then Marsden would know who Jamie Johnson was, all right.</a:t>
            </a:r>
          </a:p>
        </p:txBody>
      </p:sp>
      <p:pic>
        <p:nvPicPr>
          <p:cNvPr id="5" name="pasted-image.tiff"/>
          <p:cNvPicPr>
            <a:picLocks noChangeAspect="1"/>
          </p:cNvPicPr>
          <p:nvPr/>
        </p:nvPicPr>
        <p:blipFill>
          <a:blip r:embed="rId3">
            <a:extLst/>
          </a:blip>
          <a:stretch>
            <a:fillRect/>
          </a:stretch>
        </p:blipFill>
        <p:spPr>
          <a:xfrm>
            <a:off x="11151791" y="5607217"/>
            <a:ext cx="960421" cy="1066671"/>
          </a:xfrm>
          <a:prstGeom prst="rect">
            <a:avLst/>
          </a:prstGeom>
          <a:ln w="12700">
            <a:miter lim="400000"/>
          </a:ln>
        </p:spPr>
      </p:pic>
    </p:spTree>
    <p:extLst>
      <p:ext uri="{BB962C8B-B14F-4D97-AF65-F5344CB8AC3E}">
        <p14:creationId xmlns:p14="http://schemas.microsoft.com/office/powerpoint/2010/main" val="440150533"/>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40299"/>
            <a:ext cx="10058400" cy="1450757"/>
          </a:xfrm>
        </p:spPr>
        <p:txBody>
          <a:bodyPr>
            <a:normAutofit/>
          </a:bodyPr>
          <a:lstStyle/>
          <a:p>
            <a:r>
              <a:rPr lang="en-US" sz="6000" b="1" dirty="0" smtClean="0">
                <a:solidFill>
                  <a:srgbClr val="941651"/>
                </a:solidFill>
              </a:rPr>
              <a:t>Questions</a:t>
            </a:r>
            <a:endParaRPr lang="en-US" sz="6000" b="1" dirty="0">
              <a:solidFill>
                <a:srgbClr val="941651"/>
              </a:solidFill>
            </a:endParaRPr>
          </a:p>
        </p:txBody>
      </p:sp>
      <p:sp>
        <p:nvSpPr>
          <p:cNvPr id="3" name="Content Placeholder 2"/>
          <p:cNvSpPr>
            <a:spLocks noGrp="1"/>
          </p:cNvSpPr>
          <p:nvPr>
            <p:ph idx="1"/>
          </p:nvPr>
        </p:nvSpPr>
        <p:spPr>
          <a:xfrm>
            <a:off x="1097280" y="2010326"/>
            <a:ext cx="10058400" cy="4023360"/>
          </a:xfrm>
        </p:spPr>
        <p:txBody>
          <a:bodyPr>
            <a:normAutofit fontScale="92500" lnSpcReduction="10000"/>
          </a:bodyPr>
          <a:lstStyle/>
          <a:p>
            <a:pPr marL="0" indent="0">
              <a:buNone/>
            </a:pPr>
            <a:r>
              <a:rPr lang="en-US" sz="3900" i="1" dirty="0">
                <a:solidFill>
                  <a:schemeClr val="accent1">
                    <a:lumMod val="60000"/>
                    <a:lumOff val="40000"/>
                  </a:schemeClr>
                </a:solidFill>
              </a:rPr>
              <a:t> </a:t>
            </a:r>
            <a:r>
              <a:rPr lang="en-US" sz="3900" i="1" dirty="0" smtClean="0">
                <a:solidFill>
                  <a:schemeClr val="accent1">
                    <a:lumMod val="60000"/>
                    <a:lumOff val="40000"/>
                  </a:schemeClr>
                </a:solidFill>
              </a:rPr>
              <a:t>How do you think Jamie is feeling when he has been tripped over by Simmonds?</a:t>
            </a:r>
          </a:p>
          <a:p>
            <a:pPr marL="0" indent="0">
              <a:buNone/>
            </a:pPr>
            <a:endParaRPr lang="en-US" sz="3900" i="1" dirty="0">
              <a:solidFill>
                <a:schemeClr val="accent1">
                  <a:lumMod val="60000"/>
                  <a:lumOff val="40000"/>
                </a:schemeClr>
              </a:solidFill>
            </a:endParaRPr>
          </a:p>
          <a:p>
            <a:pPr marL="0" indent="0">
              <a:buNone/>
            </a:pPr>
            <a:r>
              <a:rPr lang="en-US" sz="3900" i="1" dirty="0" smtClean="0">
                <a:solidFill>
                  <a:schemeClr val="accent1">
                    <a:lumMod val="60000"/>
                    <a:lumOff val="40000"/>
                  </a:schemeClr>
                </a:solidFill>
              </a:rPr>
              <a:t> How should he react when Simmonds trips him over?</a:t>
            </a:r>
          </a:p>
          <a:p>
            <a:pPr marL="0" indent="0">
              <a:buNone/>
            </a:pPr>
            <a:endParaRPr lang="en-US" sz="3900" i="1" dirty="0" smtClean="0">
              <a:solidFill>
                <a:schemeClr val="accent1">
                  <a:lumMod val="60000"/>
                  <a:lumOff val="40000"/>
                </a:schemeClr>
              </a:solidFill>
            </a:endParaRPr>
          </a:p>
          <a:p>
            <a:pPr marL="0" indent="0">
              <a:buNone/>
            </a:pPr>
            <a:r>
              <a:rPr lang="en-US" sz="3900" i="1" dirty="0" smtClean="0">
                <a:solidFill>
                  <a:schemeClr val="accent1">
                    <a:lumMod val="60000"/>
                    <a:lumOff val="40000"/>
                  </a:schemeClr>
                </a:solidFill>
              </a:rPr>
              <a:t>How do you think Jamie is feeling when he sees the ball coming towards him. </a:t>
            </a:r>
          </a:p>
          <a:p>
            <a:pPr>
              <a:buFont typeface="Wingdings" charset="2"/>
              <a:buChar char="q"/>
            </a:pPr>
            <a:endParaRPr lang="en-US" sz="3200" dirty="0">
              <a:solidFill>
                <a:srgbClr val="941651"/>
              </a:solidFill>
            </a:endParaRPr>
          </a:p>
        </p:txBody>
      </p:sp>
      <p:pic>
        <p:nvPicPr>
          <p:cNvPr id="4" name="pasted-image.tiff"/>
          <p:cNvPicPr>
            <a:picLocks noChangeAspect="1"/>
          </p:cNvPicPr>
          <p:nvPr/>
        </p:nvPicPr>
        <p:blipFill>
          <a:blip r:embed="rId2">
            <a:extLst/>
          </a:blip>
          <a:stretch>
            <a:fillRect/>
          </a:stretch>
        </p:blipFill>
        <p:spPr>
          <a:xfrm>
            <a:off x="11151791" y="5607217"/>
            <a:ext cx="960421" cy="1066671"/>
          </a:xfrm>
          <a:prstGeom prst="rect">
            <a:avLst/>
          </a:prstGeom>
          <a:ln w="12700">
            <a:miter lim="400000"/>
          </a:ln>
        </p:spPr>
      </p:pic>
    </p:spTree>
    <p:extLst>
      <p:ext uri="{BB962C8B-B14F-4D97-AF65-F5344CB8AC3E}">
        <p14:creationId xmlns:p14="http://schemas.microsoft.com/office/powerpoint/2010/main" val="4403840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solidFill>
                  <a:srgbClr val="941651"/>
                </a:solidFill>
              </a:rPr>
              <a:t>Competition</a:t>
            </a:r>
            <a:endParaRPr lang="en-US" sz="6000" b="1" dirty="0">
              <a:solidFill>
                <a:srgbClr val="941651"/>
              </a:solidFill>
            </a:endParaRPr>
          </a:p>
        </p:txBody>
      </p:sp>
      <p:sp>
        <p:nvSpPr>
          <p:cNvPr id="3" name="Content Placeholder 2"/>
          <p:cNvSpPr>
            <a:spLocks noGrp="1"/>
          </p:cNvSpPr>
          <p:nvPr>
            <p:ph idx="1"/>
          </p:nvPr>
        </p:nvSpPr>
        <p:spPr>
          <a:xfrm>
            <a:off x="1097280" y="1937174"/>
            <a:ext cx="10058400" cy="4023360"/>
          </a:xfrm>
        </p:spPr>
        <p:txBody>
          <a:bodyPr>
            <a:normAutofit fontScale="92500" lnSpcReduction="10000"/>
          </a:bodyPr>
          <a:lstStyle/>
          <a:p>
            <a:r>
              <a:rPr lang="en-US" sz="3600" dirty="0" smtClean="0">
                <a:solidFill>
                  <a:schemeClr val="accent1">
                    <a:lumMod val="60000"/>
                    <a:lumOff val="40000"/>
                  </a:schemeClr>
                </a:solidFill>
              </a:rPr>
              <a:t>Challenge: To write the next chapter of ‘The Kick Off’.</a:t>
            </a:r>
          </a:p>
          <a:p>
            <a:endParaRPr lang="en-US" sz="3600" dirty="0">
              <a:solidFill>
                <a:schemeClr val="accent1">
                  <a:lumMod val="60000"/>
                  <a:lumOff val="40000"/>
                </a:schemeClr>
              </a:solidFill>
            </a:endParaRPr>
          </a:p>
          <a:p>
            <a:r>
              <a:rPr lang="en-US" sz="3600" dirty="0" smtClean="0">
                <a:solidFill>
                  <a:schemeClr val="accent1">
                    <a:lumMod val="60000"/>
                    <a:lumOff val="40000"/>
                  </a:schemeClr>
                </a:solidFill>
              </a:rPr>
              <a:t>The competition finishes on </a:t>
            </a:r>
            <a:r>
              <a:rPr lang="en-US" sz="3600" dirty="0" smtClean="0">
                <a:solidFill>
                  <a:schemeClr val="accent1">
                    <a:lumMod val="60000"/>
                    <a:lumOff val="40000"/>
                  </a:schemeClr>
                </a:solidFill>
              </a:rPr>
              <a:t>Friday 1</a:t>
            </a:r>
            <a:r>
              <a:rPr lang="en-US" sz="3600" baseline="30000" dirty="0" smtClean="0">
                <a:solidFill>
                  <a:schemeClr val="accent1">
                    <a:lumMod val="60000"/>
                    <a:lumOff val="40000"/>
                  </a:schemeClr>
                </a:solidFill>
              </a:rPr>
              <a:t>st</a:t>
            </a:r>
            <a:r>
              <a:rPr lang="en-US" sz="3600" dirty="0" smtClean="0">
                <a:solidFill>
                  <a:schemeClr val="accent1">
                    <a:lumMod val="60000"/>
                    <a:lumOff val="40000"/>
                  </a:schemeClr>
                </a:solidFill>
              </a:rPr>
              <a:t> of</a:t>
            </a:r>
          </a:p>
          <a:p>
            <a:r>
              <a:rPr lang="en-US" sz="3600" dirty="0" smtClean="0">
                <a:solidFill>
                  <a:schemeClr val="accent1">
                    <a:lumMod val="60000"/>
                    <a:lumOff val="40000"/>
                  </a:schemeClr>
                </a:solidFill>
              </a:rPr>
              <a:t>December</a:t>
            </a:r>
            <a:r>
              <a:rPr lang="en-US" sz="3600" dirty="0" smtClean="0">
                <a:solidFill>
                  <a:schemeClr val="accent1">
                    <a:lumMod val="60000"/>
                    <a:lumOff val="40000"/>
                  </a:schemeClr>
                </a:solidFill>
              </a:rPr>
              <a:t>.</a:t>
            </a:r>
          </a:p>
          <a:p>
            <a:endParaRPr lang="en-US" sz="3600" dirty="0">
              <a:solidFill>
                <a:srgbClr val="941651"/>
              </a:solidFill>
            </a:endParaRPr>
          </a:p>
          <a:p>
            <a:r>
              <a:rPr lang="en-US" sz="3600" dirty="0" smtClean="0">
                <a:solidFill>
                  <a:schemeClr val="accent1">
                    <a:lumMod val="60000"/>
                    <a:lumOff val="40000"/>
                  </a:schemeClr>
                </a:solidFill>
              </a:rPr>
              <a:t>It must </a:t>
            </a:r>
            <a:r>
              <a:rPr lang="en-US" sz="3600" dirty="0" smtClean="0">
                <a:solidFill>
                  <a:schemeClr val="accent1">
                    <a:lumMod val="60000"/>
                    <a:lumOff val="40000"/>
                  </a:schemeClr>
                </a:solidFill>
              </a:rPr>
              <a:t>have at least </a:t>
            </a:r>
            <a:r>
              <a:rPr lang="en-US" sz="3600" dirty="0" smtClean="0">
                <a:solidFill>
                  <a:schemeClr val="accent1">
                    <a:lumMod val="60000"/>
                    <a:lumOff val="40000"/>
                  </a:schemeClr>
                </a:solidFill>
              </a:rPr>
              <a:t>three </a:t>
            </a:r>
            <a:r>
              <a:rPr lang="en-US" sz="3600" dirty="0" smtClean="0">
                <a:solidFill>
                  <a:schemeClr val="accent1">
                    <a:lumMod val="60000"/>
                    <a:lumOff val="40000"/>
                  </a:schemeClr>
                </a:solidFill>
              </a:rPr>
              <a:t>paragraphs</a:t>
            </a:r>
            <a:r>
              <a:rPr lang="en-US" sz="3600" dirty="0">
                <a:solidFill>
                  <a:schemeClr val="accent1">
                    <a:lumMod val="60000"/>
                    <a:lumOff val="40000"/>
                  </a:schemeClr>
                </a:solidFill>
              </a:rPr>
              <a:t> </a:t>
            </a:r>
            <a:endParaRPr lang="en-US" sz="3600" dirty="0" smtClean="0">
              <a:solidFill>
                <a:schemeClr val="accent1">
                  <a:lumMod val="60000"/>
                  <a:lumOff val="40000"/>
                </a:schemeClr>
              </a:solidFill>
            </a:endParaRPr>
          </a:p>
          <a:p>
            <a:r>
              <a:rPr lang="en-US" sz="3600" dirty="0" smtClean="0">
                <a:solidFill>
                  <a:schemeClr val="accent1">
                    <a:lumMod val="60000"/>
                    <a:lumOff val="40000"/>
                  </a:schemeClr>
                </a:solidFill>
              </a:rPr>
              <a:t>and should try to follow up on the story so far.</a:t>
            </a:r>
            <a:endParaRPr lang="en-US" sz="3600" dirty="0" smtClean="0">
              <a:solidFill>
                <a:schemeClr val="accent1">
                  <a:lumMod val="60000"/>
                  <a:lumOff val="40000"/>
                </a:schemeClr>
              </a:solidFill>
            </a:endParaRPr>
          </a:p>
        </p:txBody>
      </p:sp>
      <p:pic>
        <p:nvPicPr>
          <p:cNvPr id="4" name="pasted-image.tiff"/>
          <p:cNvPicPr>
            <a:picLocks noChangeAspect="1"/>
          </p:cNvPicPr>
          <p:nvPr/>
        </p:nvPicPr>
        <p:blipFill>
          <a:blip r:embed="rId2">
            <a:extLst/>
          </a:blip>
          <a:stretch>
            <a:fillRect/>
          </a:stretch>
        </p:blipFill>
        <p:spPr>
          <a:xfrm>
            <a:off x="11151791" y="5607217"/>
            <a:ext cx="960421" cy="1066671"/>
          </a:xfrm>
          <a:prstGeom prst="rect">
            <a:avLst/>
          </a:prstGeom>
          <a:ln w="12700">
            <a:miter lim="400000"/>
          </a:ln>
        </p:spPr>
      </p:pic>
      <p:pic>
        <p:nvPicPr>
          <p:cNvPr id="5" name="Picture 4"/>
          <p:cNvPicPr>
            <a:picLocks noChangeAspect="1"/>
          </p:cNvPicPr>
          <p:nvPr/>
        </p:nvPicPr>
        <p:blipFill>
          <a:blip r:embed="rId3"/>
          <a:stretch>
            <a:fillRect/>
          </a:stretch>
        </p:blipFill>
        <p:spPr>
          <a:xfrm>
            <a:off x="8532607" y="2716673"/>
            <a:ext cx="3659393" cy="2690730"/>
          </a:xfrm>
          <a:prstGeom prst="rect">
            <a:avLst/>
          </a:prstGeom>
        </p:spPr>
      </p:pic>
    </p:spTree>
    <p:extLst>
      <p:ext uri="{BB962C8B-B14F-4D97-AF65-F5344CB8AC3E}">
        <p14:creationId xmlns:p14="http://schemas.microsoft.com/office/powerpoint/2010/main" val="13127314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solidFill>
                  <a:srgbClr val="941651"/>
                </a:solidFill>
              </a:rPr>
              <a:t>Thinking Points</a:t>
            </a:r>
            <a:endParaRPr lang="en-US" sz="6000" b="1" dirty="0">
              <a:solidFill>
                <a:srgbClr val="941651"/>
              </a:solidFill>
            </a:endParaRPr>
          </a:p>
        </p:txBody>
      </p:sp>
      <p:sp>
        <p:nvSpPr>
          <p:cNvPr id="3" name="Content Placeholder 2"/>
          <p:cNvSpPr>
            <a:spLocks noGrp="1"/>
          </p:cNvSpPr>
          <p:nvPr>
            <p:ph idx="1"/>
          </p:nvPr>
        </p:nvSpPr>
        <p:spPr/>
        <p:txBody>
          <a:bodyPr>
            <a:normAutofit/>
          </a:bodyPr>
          <a:lstStyle/>
          <a:p>
            <a:r>
              <a:rPr lang="en-US" sz="3200" dirty="0" smtClean="0">
                <a:solidFill>
                  <a:schemeClr val="accent1">
                    <a:lumMod val="60000"/>
                    <a:lumOff val="40000"/>
                  </a:schemeClr>
                </a:solidFill>
              </a:rPr>
              <a:t>Is Jamie going to score the goal or is something else going to happen?</a:t>
            </a:r>
          </a:p>
          <a:p>
            <a:endParaRPr lang="en-US" sz="3200" dirty="0">
              <a:solidFill>
                <a:schemeClr val="accent1">
                  <a:lumMod val="60000"/>
                  <a:lumOff val="40000"/>
                </a:schemeClr>
              </a:solidFill>
            </a:endParaRPr>
          </a:p>
          <a:p>
            <a:r>
              <a:rPr lang="en-US" sz="3200" dirty="0" smtClean="0">
                <a:solidFill>
                  <a:schemeClr val="accent1">
                    <a:lumMod val="60000"/>
                    <a:lumOff val="40000"/>
                  </a:schemeClr>
                </a:solidFill>
              </a:rPr>
              <a:t>What happens after the game?</a:t>
            </a:r>
          </a:p>
          <a:p>
            <a:endParaRPr lang="en-US" sz="3200" dirty="0">
              <a:solidFill>
                <a:schemeClr val="accent1">
                  <a:lumMod val="60000"/>
                  <a:lumOff val="40000"/>
                </a:schemeClr>
              </a:solidFill>
            </a:endParaRPr>
          </a:p>
          <a:p>
            <a:r>
              <a:rPr lang="en-US" sz="3200" dirty="0" smtClean="0">
                <a:solidFill>
                  <a:schemeClr val="accent1">
                    <a:lumMod val="60000"/>
                    <a:lumOff val="40000"/>
                  </a:schemeClr>
                </a:solidFill>
              </a:rPr>
              <a:t>How might some of the characters be feeling?</a:t>
            </a:r>
          </a:p>
        </p:txBody>
      </p:sp>
      <p:pic>
        <p:nvPicPr>
          <p:cNvPr id="4" name="pasted-image.tiff"/>
          <p:cNvPicPr>
            <a:picLocks noChangeAspect="1"/>
          </p:cNvPicPr>
          <p:nvPr/>
        </p:nvPicPr>
        <p:blipFill>
          <a:blip r:embed="rId2">
            <a:extLst/>
          </a:blip>
          <a:stretch>
            <a:fillRect/>
          </a:stretch>
        </p:blipFill>
        <p:spPr>
          <a:xfrm>
            <a:off x="11151791" y="5607217"/>
            <a:ext cx="960421" cy="1066671"/>
          </a:xfrm>
          <a:prstGeom prst="rect">
            <a:avLst/>
          </a:prstGeom>
          <a:ln w="12700">
            <a:miter lim="400000"/>
          </a:ln>
        </p:spPr>
      </p:pic>
    </p:spTree>
    <p:extLst>
      <p:ext uri="{BB962C8B-B14F-4D97-AF65-F5344CB8AC3E}">
        <p14:creationId xmlns:p14="http://schemas.microsoft.com/office/powerpoint/2010/main" val="82586230"/>
      </p:ext>
    </p:extLst>
  </p:cSld>
  <p:clrMapOvr>
    <a:masterClrMapping/>
  </p:clrMapOvr>
</p:sld>
</file>

<file path=ppt/theme/theme1.xml><?xml version="1.0" encoding="utf-8"?>
<a:theme xmlns:a="http://schemas.openxmlformats.org/drawingml/2006/main" name="Retrospect">
  <a:themeElements>
    <a:clrScheme name="Custom 3">
      <a:dk1>
        <a:srgbClr val="000000"/>
      </a:dk1>
      <a:lt1>
        <a:srgbClr val="000000"/>
      </a:lt1>
      <a:dk2>
        <a:srgbClr val="454551"/>
      </a:dk2>
      <a:lt2>
        <a:srgbClr val="941651"/>
      </a:lt2>
      <a:accent1>
        <a:srgbClr val="75D5FF"/>
      </a:accent1>
      <a:accent2>
        <a:srgbClr val="941651"/>
      </a:accent2>
      <a:accent3>
        <a:srgbClr val="4EA6DC"/>
      </a:accent3>
      <a:accent4>
        <a:srgbClr val="4775E7"/>
      </a:accent4>
      <a:accent5>
        <a:srgbClr val="8971E1"/>
      </a:accent5>
      <a:accent6>
        <a:srgbClr val="D54773"/>
      </a:accent6>
      <a:hlink>
        <a:srgbClr val="6B9F25"/>
      </a:hlink>
      <a:folHlink>
        <a:srgbClr val="941651"/>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119</TotalTime>
  <Words>878</Words>
  <Application>Microsoft Macintosh PowerPoint</Application>
  <PresentationFormat>Custom</PresentationFormat>
  <Paragraphs>74</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Retrospect</vt:lpstr>
      <vt:lpstr>Becontree Primary School</vt:lpstr>
      <vt:lpstr>Introduction</vt:lpstr>
      <vt:lpstr>Jamie Johnson</vt:lpstr>
      <vt:lpstr>‘The Kick Off’ by Dan Freedman</vt:lpstr>
      <vt:lpstr>‘The Kick Off’ by Dan Freedman</vt:lpstr>
      <vt:lpstr>‘The Kick Off’ by Dan Freedman</vt:lpstr>
      <vt:lpstr>‘The Kick Off’ by Dan Freedman</vt:lpstr>
      <vt:lpstr>‘The Kick Off’ by Dan Freedman</vt:lpstr>
      <vt:lpstr>‘The Kick Off’ by Dan Freedman</vt:lpstr>
      <vt:lpstr>‘The Kick Off’ by Dan Freedman</vt:lpstr>
      <vt:lpstr>Questions</vt:lpstr>
      <vt:lpstr>Competition</vt:lpstr>
      <vt:lpstr>Thinking Points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Becontree Primary School</dc:title>
  <dc:creator>Oli Lethbridge</dc:creator>
  <cp:lastModifiedBy>Margo Gaughran</cp:lastModifiedBy>
  <cp:revision>14</cp:revision>
  <dcterms:created xsi:type="dcterms:W3CDTF">2017-11-22T17:04:28Z</dcterms:created>
  <dcterms:modified xsi:type="dcterms:W3CDTF">2017-12-04T20:54:44Z</dcterms:modified>
</cp:coreProperties>
</file>