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86" r:id="rId5"/>
    <p:sldId id="293" r:id="rId6"/>
    <p:sldId id="294" r:id="rId7"/>
    <p:sldId id="295" r:id="rId8"/>
    <p:sldId id="296" r:id="rId9"/>
    <p:sldId id="297" r:id="rId10"/>
    <p:sldId id="298" r:id="rId11"/>
    <p:sldId id="259" r:id="rId1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B4003C"/>
    <a:srgbClr val="990033"/>
    <a:srgbClr val="99FFCC"/>
    <a:srgbClr val="FFCC66"/>
    <a:srgbClr val="FFCC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13" autoAdjust="0"/>
    <p:restoredTop sz="94660"/>
  </p:normalViewPr>
  <p:slideViewPr>
    <p:cSldViewPr>
      <p:cViewPr varScale="1">
        <p:scale>
          <a:sx n="108" d="100"/>
          <a:sy n="108" d="100"/>
        </p:scale>
        <p:origin x="171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6A4697-B457-4957-8AFF-055B10B2056C}" type="datetimeFigureOut">
              <a:rPr lang="en-GB" smtClean="0"/>
              <a:pPr/>
              <a:t>07/02/2025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24A489-5117-431F-9CFF-60A1854E691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551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166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2293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717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581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1695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4175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7826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8240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915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7594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218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  <a:lvl2pPr>
              <a:defRPr>
                <a:solidFill>
                  <a:srgbClr val="FFFFCC"/>
                </a:solidFill>
              </a:defRPr>
            </a:lvl2pPr>
            <a:lvl3pPr>
              <a:defRPr>
                <a:solidFill>
                  <a:srgbClr val="FFFFCC"/>
                </a:solidFill>
              </a:defRPr>
            </a:lvl3pPr>
            <a:lvl4pPr>
              <a:defRPr>
                <a:solidFill>
                  <a:srgbClr val="FFFFCC"/>
                </a:solidFill>
              </a:defRPr>
            </a:lvl4pPr>
            <a:lvl5pPr>
              <a:defRPr>
                <a:solidFill>
                  <a:srgbClr val="FFFFC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FFFFCC"/>
                </a:solidFill>
              </a:defRPr>
            </a:lvl1pPr>
            <a:lvl2pPr>
              <a:defRPr sz="2400">
                <a:solidFill>
                  <a:srgbClr val="FFFFCC"/>
                </a:solidFill>
              </a:defRPr>
            </a:lvl2pPr>
            <a:lvl3pPr>
              <a:defRPr sz="2000">
                <a:solidFill>
                  <a:srgbClr val="FFFFCC"/>
                </a:solidFill>
              </a:defRPr>
            </a:lvl3pPr>
            <a:lvl4pPr>
              <a:defRPr sz="1800">
                <a:solidFill>
                  <a:srgbClr val="FFFFCC"/>
                </a:solidFill>
              </a:defRPr>
            </a:lvl4pPr>
            <a:lvl5pPr>
              <a:defRPr sz="1800">
                <a:solidFill>
                  <a:srgbClr val="FFFFCC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FFFFCC"/>
                </a:solidFill>
              </a:defRPr>
            </a:lvl1pPr>
            <a:lvl2pPr>
              <a:defRPr sz="2400">
                <a:solidFill>
                  <a:srgbClr val="FFFFCC"/>
                </a:solidFill>
              </a:defRPr>
            </a:lvl2pPr>
            <a:lvl3pPr>
              <a:defRPr sz="2000">
                <a:solidFill>
                  <a:srgbClr val="FFFFCC"/>
                </a:solidFill>
              </a:defRPr>
            </a:lvl3pPr>
            <a:lvl4pPr>
              <a:defRPr sz="1800">
                <a:solidFill>
                  <a:srgbClr val="FFFFCC"/>
                </a:solidFill>
              </a:defRPr>
            </a:lvl4pPr>
            <a:lvl5pPr>
              <a:defRPr sz="1800">
                <a:solidFill>
                  <a:srgbClr val="FFFFCC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FFFC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rgbClr val="FFFFCC"/>
                </a:solidFill>
              </a:defRPr>
            </a:lvl1pPr>
            <a:lvl2pPr>
              <a:defRPr sz="2000">
                <a:solidFill>
                  <a:srgbClr val="FFFFCC"/>
                </a:solidFill>
              </a:defRPr>
            </a:lvl2pPr>
            <a:lvl3pPr>
              <a:defRPr sz="1800">
                <a:solidFill>
                  <a:srgbClr val="FFFFCC"/>
                </a:solidFill>
              </a:defRPr>
            </a:lvl3pPr>
            <a:lvl4pPr>
              <a:defRPr sz="1600">
                <a:solidFill>
                  <a:srgbClr val="FFFFCC"/>
                </a:solidFill>
              </a:defRPr>
            </a:lvl4pPr>
            <a:lvl5pPr>
              <a:defRPr sz="1600">
                <a:solidFill>
                  <a:srgbClr val="FFFFCC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FFFC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rgbClr val="FFFFCC"/>
                </a:solidFill>
              </a:defRPr>
            </a:lvl1pPr>
            <a:lvl2pPr>
              <a:defRPr sz="2000">
                <a:solidFill>
                  <a:srgbClr val="FFFFCC"/>
                </a:solidFill>
              </a:defRPr>
            </a:lvl2pPr>
            <a:lvl3pPr>
              <a:defRPr sz="1800">
                <a:solidFill>
                  <a:srgbClr val="FFFFCC"/>
                </a:solidFill>
              </a:defRPr>
            </a:lvl3pPr>
            <a:lvl4pPr>
              <a:defRPr sz="1600">
                <a:solidFill>
                  <a:srgbClr val="FFFFCC"/>
                </a:solidFill>
              </a:defRPr>
            </a:lvl4pPr>
            <a:lvl5pPr>
              <a:defRPr sz="1600">
                <a:solidFill>
                  <a:srgbClr val="FFFFCC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07/02/2025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07/02/2025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07/02/2025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rgbClr val="FFFFCC"/>
                </a:solidFill>
              </a:defRPr>
            </a:lvl1pPr>
            <a:lvl2pPr>
              <a:defRPr sz="2800">
                <a:solidFill>
                  <a:srgbClr val="FFFFCC"/>
                </a:solidFill>
              </a:defRPr>
            </a:lvl2pPr>
            <a:lvl3pPr>
              <a:defRPr sz="2400">
                <a:solidFill>
                  <a:srgbClr val="FFFFCC"/>
                </a:solidFill>
              </a:defRPr>
            </a:lvl3pPr>
            <a:lvl4pPr>
              <a:defRPr sz="2000">
                <a:solidFill>
                  <a:srgbClr val="FFFFCC"/>
                </a:solidFill>
              </a:defRPr>
            </a:lvl4pPr>
            <a:lvl5pPr>
              <a:defRPr sz="2000">
                <a:solidFill>
                  <a:srgbClr val="FFFFCC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rgbClr val="FFFFCC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FFFFCC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rgbClr val="FFFFCC"/>
                </a:solidFill>
              </a:defRPr>
            </a:lvl1pPr>
            <a:lvl2pPr>
              <a:defRPr>
                <a:solidFill>
                  <a:srgbClr val="FFFFCC"/>
                </a:solidFill>
              </a:defRPr>
            </a:lvl2pPr>
            <a:lvl3pPr>
              <a:defRPr>
                <a:solidFill>
                  <a:srgbClr val="FFFFCC"/>
                </a:solidFill>
              </a:defRPr>
            </a:lvl3pPr>
            <a:lvl4pPr>
              <a:defRPr>
                <a:solidFill>
                  <a:srgbClr val="FFFFCC"/>
                </a:solidFill>
              </a:defRPr>
            </a:lvl4pPr>
            <a:lvl5pPr>
              <a:defRPr>
                <a:solidFill>
                  <a:srgbClr val="FFFFC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rgbClr val="FFFFCC"/>
                </a:solidFill>
              </a:defRPr>
            </a:lvl1pPr>
            <a:lvl2pPr>
              <a:defRPr>
                <a:solidFill>
                  <a:srgbClr val="FFFFCC"/>
                </a:solidFill>
              </a:defRPr>
            </a:lvl2pPr>
            <a:lvl3pPr>
              <a:defRPr>
                <a:solidFill>
                  <a:srgbClr val="FFFFCC"/>
                </a:solidFill>
              </a:defRPr>
            </a:lvl3pPr>
            <a:lvl4pPr>
              <a:defRPr>
                <a:solidFill>
                  <a:srgbClr val="FFFFCC"/>
                </a:solidFill>
              </a:defRPr>
            </a:lvl4pPr>
            <a:lvl5pPr>
              <a:defRPr>
                <a:solidFill>
                  <a:srgbClr val="FFFFC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CAE20-326F-430D-A5AA-D95C619C6801}" type="datetimeFigureOut">
              <a:rPr lang="en-GB" smtClean="0"/>
              <a:pPr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CC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FFFFCC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FFFFCC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FFFFCC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FFFFCC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FFFFCC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Growth mindset title">
            <a:extLst>
              <a:ext uri="{FF2B5EF4-FFF2-40B4-BE49-F238E27FC236}">
                <a16:creationId xmlns:a16="http://schemas.microsoft.com/office/drawing/2014/main" id="{DCC8560E-20CA-4667-A696-EFD90252FD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075" y="1268760"/>
            <a:ext cx="5635849" cy="3990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33A9053B-3311-4625-9FEB-799E5BDE7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47" y="404664"/>
            <a:ext cx="8510030" cy="1080120"/>
          </a:xfrm>
        </p:spPr>
        <p:txBody>
          <a:bodyPr>
            <a:normAutofit fontScale="90000"/>
          </a:bodyPr>
          <a:lstStyle/>
          <a:p>
            <a:r>
              <a:rPr lang="en-US" sz="31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At Becontree, we focus on 4 main Growth Mindset areas</a:t>
            </a:r>
            <a:br>
              <a:rPr lang="en-US" sz="3100" dirty="0"/>
            </a:br>
            <a:br>
              <a:rPr lang="en-US" dirty="0"/>
            </a:br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3288847-28E4-422E-BAED-1A3D7C29E03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84784"/>
            <a:ext cx="2230568" cy="259228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C4CF709-7E0C-47C4-878D-45EFE5E7DF37}"/>
              </a:ext>
            </a:extLst>
          </p:cNvPr>
          <p:cNvSpPr txBox="1"/>
          <p:nvPr/>
        </p:nvSpPr>
        <p:spPr>
          <a:xfrm>
            <a:off x="457200" y="980728"/>
            <a:ext cx="223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Curiosity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408616E-E3EA-408A-A0E3-4E649543ECE4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874"/>
          <a:stretch/>
        </p:blipFill>
        <p:spPr bwMode="auto">
          <a:xfrm>
            <a:off x="2687768" y="4211834"/>
            <a:ext cx="1610678" cy="249123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0A88D04-FFB6-4003-A213-4EDEF026B179}"/>
              </a:ext>
            </a:extLst>
          </p:cNvPr>
          <p:cNvSpPr txBox="1"/>
          <p:nvPr/>
        </p:nvSpPr>
        <p:spPr>
          <a:xfrm>
            <a:off x="431684" y="5507940"/>
            <a:ext cx="223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Co-operation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F512CDE-5555-45CD-BB64-BF15CB905E1D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446" y="1484784"/>
            <a:ext cx="2466781" cy="231406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84C9750-0074-41CD-A941-2BB89706015D}"/>
              </a:ext>
            </a:extLst>
          </p:cNvPr>
          <p:cNvSpPr txBox="1"/>
          <p:nvPr/>
        </p:nvSpPr>
        <p:spPr>
          <a:xfrm>
            <a:off x="4512366" y="1010535"/>
            <a:ext cx="223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Improvement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E69CCF1-261D-4547-8C26-4A6FBB7F323D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097" y="3766060"/>
            <a:ext cx="2001133" cy="2970091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17C6959E-3A6D-4829-9363-E55A43A365B9}"/>
              </a:ext>
            </a:extLst>
          </p:cNvPr>
          <p:cNvSpPr txBox="1"/>
          <p:nvPr/>
        </p:nvSpPr>
        <p:spPr>
          <a:xfrm>
            <a:off x="5004048" y="5151040"/>
            <a:ext cx="223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Persevering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4391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  <a:latin typeface="Bradley Hand ITC" pitchFamily="66" charset="0"/>
              </a:rPr>
              <a:t>Growth Mindset winners this week have been chosen for:</a:t>
            </a:r>
            <a:br>
              <a:rPr lang="en-GB" b="1" dirty="0">
                <a:solidFill>
                  <a:schemeClr val="tx1"/>
                </a:solidFill>
                <a:latin typeface="Bradley Hand ITC" pitchFamily="66" charset="0"/>
              </a:rPr>
            </a:br>
            <a:r>
              <a:rPr lang="en-GB" b="1" dirty="0">
                <a:solidFill>
                  <a:schemeClr val="tx1"/>
                </a:solidFill>
                <a:latin typeface="Bradley Hand ITC" pitchFamily="66" charset="0"/>
              </a:rPr>
              <a:t>…showing the character traits of Captain Curious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FF01EA-F3C7-4F9F-BCD9-8D10462835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971C0C7-A613-4DAE-AA35-86F796D7BD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853" t="22018" r="20184" b="8991"/>
          <a:stretch/>
        </p:blipFill>
        <p:spPr>
          <a:xfrm>
            <a:off x="1744026" y="2703821"/>
            <a:ext cx="5655948" cy="3600400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  <a:latin typeface="Bradley Hand ITC" pitchFamily="66" charset="0"/>
              </a:rPr>
              <a:t>Who are our Growth Mindset winners this term?</a:t>
            </a:r>
          </a:p>
        </p:txBody>
      </p:sp>
      <p:pic>
        <p:nvPicPr>
          <p:cNvPr id="2052" name="Picture 4" descr="Image result for who will be the winner">
            <a:extLst>
              <a:ext uri="{FF2B5EF4-FFF2-40B4-BE49-F238E27FC236}">
                <a16:creationId xmlns:a16="http://schemas.microsoft.com/office/drawing/2014/main" id="{9A38E9F2-647B-454A-A306-C743325C01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459" y="2780928"/>
            <a:ext cx="4425080" cy="313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624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RA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F7A5205-0F12-43EF-9CBA-F9FB8CA416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853" t="22018" r="20184" b="8991"/>
          <a:stretch/>
        </p:blipFill>
        <p:spPr>
          <a:xfrm>
            <a:off x="6516216" y="1268760"/>
            <a:ext cx="2488617" cy="1584176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490644"/>
              </p:ext>
            </p:extLst>
          </p:nvPr>
        </p:nvGraphicFramePr>
        <p:xfrm>
          <a:off x="251520" y="1340768"/>
          <a:ext cx="6096000" cy="49189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90969">
                <a:tc>
                  <a:txBody>
                    <a:bodyPr/>
                    <a:lstStyle/>
                    <a:p>
                      <a:r>
                        <a:rPr lang="en-GB" sz="2000" dirty="0"/>
                        <a:t>Amal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/>
                        <a:t>Adam 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431656">
                <a:tc>
                  <a:txBody>
                    <a:bodyPr/>
                    <a:lstStyle/>
                    <a:p>
                      <a:r>
                        <a:rPr lang="en-GB" sz="2000" dirty="0"/>
                        <a:t>Adam 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 err="1"/>
                        <a:t>Vjosa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/>
                        <a:t>Hashim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/>
                        <a:t>Veer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/>
                        <a:t>Adelina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 err="1"/>
                        <a:t>Nafay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/>
                        <a:t>Ahmed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r>
                        <a:rPr lang="en-GB" sz="2000" dirty="0" err="1"/>
                        <a:t>Bahiya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524860">
                <a:tc>
                  <a:txBody>
                    <a:bodyPr/>
                    <a:lstStyle/>
                    <a:p>
                      <a:r>
                        <a:rPr lang="en-GB" sz="2000"/>
                        <a:t>Freya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909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</a:tbl>
          </a:graphicData>
        </a:graphic>
      </p:graphicFrame>
      <p:pic>
        <p:nvPicPr>
          <p:cNvPr id="22" name="Picture 2" descr="Image result for Growth mindset title">
            <a:extLst>
              <a:ext uri="{FF2B5EF4-FFF2-40B4-BE49-F238E27FC236}">
                <a16:creationId xmlns:a16="http://schemas.microsoft.com/office/drawing/2014/main" id="{B4CA6854-9A7B-489D-B953-1A21DA16E4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610" r="2726" b="6160"/>
          <a:stretch/>
        </p:blipFill>
        <p:spPr bwMode="auto">
          <a:xfrm>
            <a:off x="6732239" y="5229200"/>
            <a:ext cx="2160241" cy="144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704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RH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F7A5205-0F12-43EF-9CBA-F9FB8CA416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853" t="22018" r="20184" b="8991"/>
          <a:stretch/>
        </p:blipFill>
        <p:spPr>
          <a:xfrm>
            <a:off x="6516216" y="1268760"/>
            <a:ext cx="2488617" cy="1584176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045049"/>
              </p:ext>
            </p:extLst>
          </p:nvPr>
        </p:nvGraphicFramePr>
        <p:xfrm>
          <a:off x="323528" y="1340768"/>
          <a:ext cx="6023992" cy="5151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75992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6" name="Picture 2" descr="Image result for Growth mindset title">
            <a:extLst>
              <a:ext uri="{FF2B5EF4-FFF2-40B4-BE49-F238E27FC236}">
                <a16:creationId xmlns:a16="http://schemas.microsoft.com/office/drawing/2014/main" id="{CF9905DE-B5DD-46C3-A372-FE53B6D108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610" r="2726" b="6160"/>
          <a:stretch/>
        </p:blipFill>
        <p:spPr bwMode="auto">
          <a:xfrm>
            <a:off x="6732239" y="5229200"/>
            <a:ext cx="2160241" cy="144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44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1D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F7A5205-0F12-43EF-9CBA-F9FB8CA416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853" t="22018" r="20184" b="8991"/>
          <a:stretch/>
        </p:blipFill>
        <p:spPr>
          <a:xfrm>
            <a:off x="6516216" y="1268760"/>
            <a:ext cx="2488617" cy="1584176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3602872"/>
              </p:ext>
            </p:extLst>
          </p:nvPr>
        </p:nvGraphicFramePr>
        <p:xfrm>
          <a:off x="251520" y="1340768"/>
          <a:ext cx="6096000" cy="5151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Thadina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Leana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Aneesah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/>
                        <a:t>Faozat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Aiden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Isabella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Zaraan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Simrat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Fechi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Yusuf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Cris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Lia-Mae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Leah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Bushra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000" dirty="0"/>
                        <a:t>Henry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6" name="Picture 2" descr="Image result for Growth mindset title">
            <a:extLst>
              <a:ext uri="{FF2B5EF4-FFF2-40B4-BE49-F238E27FC236}">
                <a16:creationId xmlns:a16="http://schemas.microsoft.com/office/drawing/2014/main" id="{841368FE-DE30-453D-AF4B-18B597B884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610" r="2726" b="6160"/>
          <a:stretch/>
        </p:blipFill>
        <p:spPr bwMode="auto">
          <a:xfrm>
            <a:off x="6732239" y="5229200"/>
            <a:ext cx="2160241" cy="144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440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1L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F7A5205-0F12-43EF-9CBA-F9FB8CA416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853" t="22018" r="20184" b="8991"/>
          <a:stretch/>
        </p:blipFill>
        <p:spPr>
          <a:xfrm>
            <a:off x="6516216" y="1268760"/>
            <a:ext cx="2488617" cy="1584176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102834"/>
              </p:ext>
            </p:extLst>
          </p:nvPr>
        </p:nvGraphicFramePr>
        <p:xfrm>
          <a:off x="251520" y="1340768"/>
          <a:ext cx="6096000" cy="484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Antonio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Aaminah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Gracee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Lorenzo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Bella-Rose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Behram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Joy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Matei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Fiza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Muhammad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David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Amelia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Ivy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Amrit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Evelyn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Nicholas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Kaiser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Jessica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6" name="Picture 2" descr="Image result for Growth mindset title">
            <a:extLst>
              <a:ext uri="{FF2B5EF4-FFF2-40B4-BE49-F238E27FC236}">
                <a16:creationId xmlns:a16="http://schemas.microsoft.com/office/drawing/2014/main" id="{E9ECA83C-CA03-4723-9CB5-CCB1776E47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610" r="2726" b="6160"/>
          <a:stretch/>
        </p:blipFill>
        <p:spPr bwMode="auto">
          <a:xfrm>
            <a:off x="6732239" y="5229200"/>
            <a:ext cx="2160241" cy="144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875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2G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F7A5205-0F12-43EF-9CBA-F9FB8CA416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853" t="22018" r="20184" b="8991"/>
          <a:stretch/>
        </p:blipFill>
        <p:spPr>
          <a:xfrm>
            <a:off x="6516216" y="1268760"/>
            <a:ext cx="2488617" cy="1584176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9887808"/>
              </p:ext>
            </p:extLst>
          </p:nvPr>
        </p:nvGraphicFramePr>
        <p:xfrm>
          <a:off x="251520" y="1340768"/>
          <a:ext cx="6096000" cy="5151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6" name="Picture 2" descr="Image result for Growth mindset title">
            <a:extLst>
              <a:ext uri="{FF2B5EF4-FFF2-40B4-BE49-F238E27FC236}">
                <a16:creationId xmlns:a16="http://schemas.microsoft.com/office/drawing/2014/main" id="{5E29E2B3-3C0C-4456-9A22-85E942E1E9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610" r="2726" b="6160"/>
          <a:stretch/>
        </p:blipFill>
        <p:spPr bwMode="auto">
          <a:xfrm>
            <a:off x="6732239" y="5229200"/>
            <a:ext cx="2160241" cy="144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739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2D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F7A5205-0F12-43EF-9CBA-F9FB8CA416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853" t="22018" r="20184" b="8991"/>
          <a:stretch/>
        </p:blipFill>
        <p:spPr>
          <a:xfrm>
            <a:off x="6539149" y="1412776"/>
            <a:ext cx="2367072" cy="1506804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404482"/>
              </p:ext>
            </p:extLst>
          </p:nvPr>
        </p:nvGraphicFramePr>
        <p:xfrm>
          <a:off x="251520" y="1340768"/>
          <a:ext cx="6096000" cy="5151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Enis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Layla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err="1"/>
                        <a:t>Mayeda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Umar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err="1"/>
                        <a:t>Khadeeja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Sydney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/>
                        <a:t>Mikael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Sara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Dollie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A.J.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Cristian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Daria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Damir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Zayn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Lily-May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Rhea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Chloe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Rida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Shay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Logan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Indie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Malcolm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Ayaan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Ashmeet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6" name="Picture 2" descr="Image result for Growth mindset title">
            <a:extLst>
              <a:ext uri="{FF2B5EF4-FFF2-40B4-BE49-F238E27FC236}">
                <a16:creationId xmlns:a16="http://schemas.microsoft.com/office/drawing/2014/main" id="{0735769C-867D-4E84-AE1D-4008497626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610" r="2726" b="6160"/>
          <a:stretch/>
        </p:blipFill>
        <p:spPr bwMode="auto">
          <a:xfrm>
            <a:off x="6732239" y="5229200"/>
            <a:ext cx="2160241" cy="144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53762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475" y="836712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  <a:latin typeface="Bradley Hand ITC" pitchFamily="66" charset="0"/>
              </a:rPr>
              <a:t>Who will be celebrating next ½ term?</a:t>
            </a:r>
          </a:p>
        </p:txBody>
      </p:sp>
      <p:pic>
        <p:nvPicPr>
          <p:cNvPr id="3074" name="Picture 2" descr="https://14derp3h2v171md9jl2rgth4-wpengine.netdna-ssl.com/wp-content/uploads/2020/05/WinnerGraphic.jpg">
            <a:extLst>
              <a:ext uri="{FF2B5EF4-FFF2-40B4-BE49-F238E27FC236}">
                <a16:creationId xmlns:a16="http://schemas.microsoft.com/office/drawing/2014/main" id="{7D49E5EE-87B8-4F2A-86D9-29DB010AF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050" y="2434522"/>
            <a:ext cx="5886450" cy="3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2108</TotalTime>
  <Words>234</Words>
  <Application>Microsoft Office PowerPoint</Application>
  <PresentationFormat>On-screen Show (4:3)</PresentationFormat>
  <Paragraphs>94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Bradley Hand ITC</vt:lpstr>
      <vt:lpstr>Calibri</vt:lpstr>
      <vt:lpstr>Office Theme</vt:lpstr>
      <vt:lpstr>PowerPoint Presentation</vt:lpstr>
      <vt:lpstr>At Becontree, we focus on 4 main Growth Mindset areas  </vt:lpstr>
      <vt:lpstr>Growth Mindset winners this week have been chosen for: …showing the character traits of Captain Curious</vt:lpstr>
      <vt:lpstr>Who are our Growth Mindset winners this term?</vt:lpstr>
      <vt:lpstr>These children in RA have been chosen because they have demonstrated a Growth Mindset like…</vt:lpstr>
      <vt:lpstr>These children in RH have been chosen because they have demonstrated a Growth Mindset like…</vt:lpstr>
      <vt:lpstr>These children in 1D have been chosen because they have demonstrated a Growth Mindset like…</vt:lpstr>
      <vt:lpstr>These children in 1L have been chosen because they have demonstrated a Growth Mindset like…</vt:lpstr>
      <vt:lpstr>These children in 2G have been chosen because they have demonstrated a Growth Mindset like…</vt:lpstr>
      <vt:lpstr>These children in 2D have been chosen because they have demonstrated a Growth Mindset like…</vt:lpstr>
      <vt:lpstr>Who will be celebrating next ½ term?</vt:lpstr>
    </vt:vector>
  </TitlesOfParts>
  <Company>Oaks Park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Ziane</dc:creator>
  <cp:lastModifiedBy>TDear</cp:lastModifiedBy>
  <cp:revision>152</cp:revision>
  <cp:lastPrinted>2022-10-20T11:56:14Z</cp:lastPrinted>
  <dcterms:created xsi:type="dcterms:W3CDTF">2017-04-16T16:22:53Z</dcterms:created>
  <dcterms:modified xsi:type="dcterms:W3CDTF">2025-02-07T17:03:17Z</dcterms:modified>
</cp:coreProperties>
</file>