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0" d="100"/>
          <a:sy n="90" d="100"/>
        </p:scale>
        <p:origin x="52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3974104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1216266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482473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478903-4FE8-40E7-84FD-CFD43E6FC207}" type="datetimeFigureOut">
              <a:rPr lang="en-GB" smtClean="0"/>
              <a:t>17/05/2022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3245597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478903-4FE8-40E7-84FD-CFD43E6FC207}" type="datetimeFigureOut">
              <a:rPr lang="en-GB" smtClean="0"/>
              <a:t>17/05/2022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2691051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478903-4FE8-40E7-84FD-CFD43E6FC207}" type="datetimeFigureOut">
              <a:rPr lang="en-GB" smtClean="0"/>
              <a:t>17/05/2022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2268299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478903-4FE8-40E7-84FD-CFD43E6FC207}" type="datetimeFigureOut">
              <a:rPr lang="en-GB" smtClean="0"/>
              <a:t>17/05/2022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362813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478903-4FE8-40E7-84FD-CFD43E6FC207}" type="datetimeFigureOut">
              <a:rPr lang="en-GB" smtClean="0"/>
              <a:t>17/05/2022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3770462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478903-4FE8-40E7-84FD-CFD43E6FC207}" type="datetimeFigureOut">
              <a:rPr lang="en-GB" smtClean="0"/>
              <a:t>17/05/2022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2286683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939605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4244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18849772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04715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33400298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9274650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478903-4FE8-40E7-84FD-CFD43E6FC207}"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740B44-FAF0-42DF-BD7F-131EF921BFA0}" type="slidenum">
              <a:rPr lang="en-GB" smtClean="0"/>
              <a:t>‹#›</a:t>
            </a:fld>
            <a:endParaRPr lang="en-GB"/>
          </a:p>
        </p:txBody>
      </p:sp>
    </p:spTree>
    <p:extLst>
      <p:ext uri="{BB962C8B-B14F-4D97-AF65-F5344CB8AC3E}">
        <p14:creationId xmlns:p14="http://schemas.microsoft.com/office/powerpoint/2010/main" val="1497337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5478903-4FE8-40E7-84FD-CFD43E6FC207}" type="datetimeFigureOut">
              <a:rPr lang="en-GB" smtClean="0"/>
              <a:t>17/05/2022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E740B44-FAF0-42DF-BD7F-131EF921BFA0}" type="slidenum">
              <a:rPr lang="en-GB" smtClean="0"/>
              <a:t>‹#›</a:t>
            </a:fld>
            <a:endParaRPr lang="en-GB"/>
          </a:p>
        </p:txBody>
      </p:sp>
    </p:spTree>
    <p:extLst>
      <p:ext uri="{BB962C8B-B14F-4D97-AF65-F5344CB8AC3E}">
        <p14:creationId xmlns:p14="http://schemas.microsoft.com/office/powerpoint/2010/main" val="93694802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97DB7-7629-4629-8BA2-DAF486BEF581}"/>
              </a:ext>
            </a:extLst>
          </p:cNvPr>
          <p:cNvSpPr>
            <a:spLocks noGrp="1"/>
          </p:cNvSpPr>
          <p:nvPr>
            <p:ph type="ctrTitle"/>
          </p:nvPr>
        </p:nvSpPr>
        <p:spPr>
          <a:xfrm>
            <a:off x="218692" y="2368129"/>
            <a:ext cx="9144000" cy="2387600"/>
          </a:xfrm>
        </p:spPr>
        <p:txBody>
          <a:bodyPr>
            <a:normAutofit fontScale="90000"/>
          </a:bodyPr>
          <a:lstStyle/>
          <a:p>
            <a:br>
              <a:rPr lang="en-GB" b="1" dirty="0"/>
            </a:br>
            <a:br>
              <a:rPr lang="en-GB" b="1" dirty="0"/>
            </a:br>
            <a:r>
              <a:rPr lang="en-GB" b="1" dirty="0"/>
              <a:t>Frequently Asked Questions about Relationships, Health and Sex Education (RHSE) </a:t>
            </a:r>
            <a:br>
              <a:rPr lang="en-GB" dirty="0"/>
            </a:br>
            <a:endParaRPr lang="en-GB" dirty="0"/>
          </a:p>
        </p:txBody>
      </p:sp>
    </p:spTree>
    <p:extLst>
      <p:ext uri="{BB962C8B-B14F-4D97-AF65-F5344CB8AC3E}">
        <p14:creationId xmlns:p14="http://schemas.microsoft.com/office/powerpoint/2010/main" val="16688406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8C7E3-E4F5-43C9-84AA-0458FB98EF3D}"/>
              </a:ext>
            </a:extLst>
          </p:cNvPr>
          <p:cNvSpPr>
            <a:spLocks noGrp="1"/>
          </p:cNvSpPr>
          <p:nvPr>
            <p:ph type="title"/>
          </p:nvPr>
        </p:nvSpPr>
        <p:spPr>
          <a:xfrm>
            <a:off x="794292" y="282272"/>
            <a:ext cx="8596668" cy="1320800"/>
          </a:xfrm>
        </p:spPr>
        <p:txBody>
          <a:bodyPr/>
          <a:lstStyle/>
          <a:p>
            <a:pPr algn="ctr"/>
            <a:r>
              <a:rPr lang="en-GB" b="1" dirty="0">
                <a:latin typeface="Arial" panose="020B0604020202020204" pitchFamily="34" charset="0"/>
                <a:cs typeface="Arial" panose="020B0604020202020204" pitchFamily="34" charset="0"/>
              </a:rPr>
              <a:t>So why now? </a:t>
            </a:r>
            <a:br>
              <a:rPr lang="en-GB" dirty="0"/>
            </a:br>
            <a:endParaRPr lang="en-GB" dirty="0"/>
          </a:p>
        </p:txBody>
      </p:sp>
      <p:sp>
        <p:nvSpPr>
          <p:cNvPr id="3" name="Content Placeholder 2">
            <a:extLst>
              <a:ext uri="{FF2B5EF4-FFF2-40B4-BE49-F238E27FC236}">
                <a16:creationId xmlns:a16="http://schemas.microsoft.com/office/drawing/2014/main" id="{B99F4480-A201-45C5-96A0-DBCE75B52EE1}"/>
              </a:ext>
            </a:extLst>
          </p:cNvPr>
          <p:cNvSpPr>
            <a:spLocks noGrp="1"/>
          </p:cNvSpPr>
          <p:nvPr>
            <p:ph sz="half" idx="1"/>
          </p:nvPr>
        </p:nvSpPr>
        <p:spPr>
          <a:xfrm>
            <a:off x="349857" y="1089329"/>
            <a:ext cx="11624807" cy="5486399"/>
          </a:xfrm>
        </p:spPr>
        <p:txBody>
          <a:bodyPr>
            <a:normAutofit fontScale="85000" lnSpcReduction="20000"/>
          </a:bodyPr>
          <a:lstStyle/>
          <a:p>
            <a:r>
              <a:rPr lang="en-GB" dirty="0">
                <a:latin typeface="Arial" panose="020B0604020202020204" pitchFamily="34" charset="0"/>
                <a:cs typeface="Arial" panose="020B0604020202020204" pitchFamily="34" charset="0"/>
              </a:rPr>
              <a:t>The Equality Act came into force in 2010. The Equality Act 2010 states that it is against the law to discriminate against anyone because of: </a:t>
            </a:r>
          </a:p>
          <a:p>
            <a:pPr lvl="0" fontAlgn="base"/>
            <a:r>
              <a:rPr lang="en-GB" dirty="0">
                <a:latin typeface="Arial" panose="020B0604020202020204" pitchFamily="34" charset="0"/>
                <a:cs typeface="Arial" panose="020B0604020202020204" pitchFamily="34" charset="0"/>
              </a:rPr>
              <a:t>Age </a:t>
            </a:r>
          </a:p>
          <a:p>
            <a:pPr lvl="0" fontAlgn="base"/>
            <a:r>
              <a:rPr lang="en-GB" dirty="0">
                <a:latin typeface="Arial" panose="020B0604020202020204" pitchFamily="34" charset="0"/>
                <a:cs typeface="Arial" panose="020B0604020202020204" pitchFamily="34" charset="0"/>
              </a:rPr>
              <a:t>Disability </a:t>
            </a:r>
          </a:p>
          <a:p>
            <a:pPr lvl="0" fontAlgn="base"/>
            <a:r>
              <a:rPr lang="en-GB" dirty="0">
                <a:latin typeface="Arial" panose="020B0604020202020204" pitchFamily="34" charset="0"/>
                <a:cs typeface="Arial" panose="020B0604020202020204" pitchFamily="34" charset="0"/>
              </a:rPr>
              <a:t>Gender reassignment </a:t>
            </a:r>
          </a:p>
          <a:p>
            <a:pPr lvl="0" fontAlgn="base"/>
            <a:r>
              <a:rPr lang="en-GB" dirty="0">
                <a:latin typeface="Arial" panose="020B0604020202020204" pitchFamily="34" charset="0"/>
                <a:cs typeface="Arial" panose="020B0604020202020204" pitchFamily="34" charset="0"/>
              </a:rPr>
              <a:t>Marriage or civil partnership </a:t>
            </a:r>
          </a:p>
          <a:p>
            <a:pPr lvl="0" fontAlgn="base"/>
            <a:r>
              <a:rPr lang="en-GB" dirty="0">
                <a:latin typeface="Arial" panose="020B0604020202020204" pitchFamily="34" charset="0"/>
                <a:cs typeface="Arial" panose="020B0604020202020204" pitchFamily="34" charset="0"/>
              </a:rPr>
              <a:t>Pregnancy or maternity </a:t>
            </a:r>
          </a:p>
          <a:p>
            <a:pPr lvl="0" fontAlgn="base"/>
            <a:r>
              <a:rPr lang="en-GB" dirty="0">
                <a:latin typeface="Arial" panose="020B0604020202020204" pitchFamily="34" charset="0"/>
                <a:cs typeface="Arial" panose="020B0604020202020204" pitchFamily="34" charset="0"/>
              </a:rPr>
              <a:t>Race </a:t>
            </a:r>
          </a:p>
          <a:p>
            <a:pPr lvl="0" fontAlgn="base"/>
            <a:r>
              <a:rPr lang="en-GB" dirty="0">
                <a:latin typeface="Arial" panose="020B0604020202020204" pitchFamily="34" charset="0"/>
                <a:cs typeface="Arial" panose="020B0604020202020204" pitchFamily="34" charset="0"/>
              </a:rPr>
              <a:t>Religion or belief </a:t>
            </a:r>
          </a:p>
          <a:p>
            <a:pPr lvl="0" fontAlgn="base"/>
            <a:r>
              <a:rPr lang="en-GB" dirty="0">
                <a:latin typeface="Arial" panose="020B0604020202020204" pitchFamily="34" charset="0"/>
                <a:cs typeface="Arial" panose="020B0604020202020204" pitchFamily="34" charset="0"/>
              </a:rPr>
              <a:t>Sex/gender </a:t>
            </a:r>
          </a:p>
          <a:p>
            <a:pPr lvl="0" fontAlgn="base"/>
            <a:r>
              <a:rPr lang="en-GB" dirty="0">
                <a:latin typeface="Arial" panose="020B0604020202020204" pitchFamily="34" charset="0"/>
                <a:cs typeface="Arial" panose="020B0604020202020204" pitchFamily="34" charset="0"/>
              </a:rPr>
              <a:t>Sexual orientation </a:t>
            </a:r>
          </a:p>
          <a:p>
            <a:r>
              <a:rPr lang="en-GB" dirty="0">
                <a:latin typeface="Arial" panose="020B0604020202020204" pitchFamily="34" charset="0"/>
                <a:cs typeface="Arial" panose="020B0604020202020204" pitchFamily="34" charset="0"/>
              </a:rPr>
              <a:t>The public sector Equality Duty came into force on 5th April 2011 and requires that public bodies (including schools): </a:t>
            </a:r>
          </a:p>
          <a:p>
            <a:pPr lvl="0" fontAlgn="base"/>
            <a:r>
              <a:rPr lang="en-GB" dirty="0">
                <a:latin typeface="Arial" panose="020B0604020202020204" pitchFamily="34" charset="0"/>
                <a:cs typeface="Arial" panose="020B0604020202020204" pitchFamily="34" charset="0"/>
              </a:rPr>
              <a:t>Have due regard to the need to eliminate discrimination </a:t>
            </a:r>
          </a:p>
          <a:p>
            <a:pPr lvl="0" fontAlgn="base"/>
            <a:r>
              <a:rPr lang="en-GB" dirty="0">
                <a:latin typeface="Arial" panose="020B0604020202020204" pitchFamily="34" charset="0"/>
                <a:cs typeface="Arial" panose="020B0604020202020204" pitchFamily="34" charset="0"/>
              </a:rPr>
              <a:t>Advance equality of opportunity </a:t>
            </a:r>
          </a:p>
          <a:p>
            <a:pPr lvl="0" fontAlgn="base"/>
            <a:r>
              <a:rPr lang="en-GB" dirty="0">
                <a:latin typeface="Arial" panose="020B0604020202020204" pitchFamily="34" charset="0"/>
                <a:cs typeface="Arial" panose="020B0604020202020204" pitchFamily="34" charset="0"/>
              </a:rPr>
              <a:t>Foster good relations between different people when carrying out their activities. </a:t>
            </a:r>
          </a:p>
          <a:p>
            <a:r>
              <a:rPr lang="en-GB" dirty="0">
                <a:latin typeface="Arial" panose="020B0604020202020204" pitchFamily="34" charset="0"/>
                <a:cs typeface="Arial" panose="020B0604020202020204" pitchFamily="34" charset="0"/>
              </a:rPr>
              <a:t>(Government Equalities Office 2013, p1) </a:t>
            </a:r>
          </a:p>
          <a:p>
            <a:r>
              <a:rPr lang="en-GB" dirty="0">
                <a:latin typeface="Arial" panose="020B0604020202020204" pitchFamily="34" charset="0"/>
                <a:cs typeface="Arial" panose="020B0604020202020204" pitchFamily="34" charset="0"/>
              </a:rPr>
              <a:t>This makes it clear that promoting some of the protected characteristics of the Equality Act while ignoring others is against UK law. </a:t>
            </a:r>
          </a:p>
          <a:p>
            <a:endParaRPr lang="en-GB" dirty="0"/>
          </a:p>
        </p:txBody>
      </p:sp>
    </p:spTree>
    <p:extLst>
      <p:ext uri="{BB962C8B-B14F-4D97-AF65-F5344CB8AC3E}">
        <p14:creationId xmlns:p14="http://schemas.microsoft.com/office/powerpoint/2010/main" val="34336888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C6D26-8D0C-40C1-8806-8C0FA8C8FEF6}"/>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What is teaching about equality? </a:t>
            </a:r>
          </a:p>
        </p:txBody>
      </p:sp>
      <p:sp>
        <p:nvSpPr>
          <p:cNvPr id="3" name="Content Placeholder 2">
            <a:extLst>
              <a:ext uri="{FF2B5EF4-FFF2-40B4-BE49-F238E27FC236}">
                <a16:creationId xmlns:a16="http://schemas.microsoft.com/office/drawing/2014/main" id="{87317375-615E-4EF2-918F-D24CFB9A44AA}"/>
              </a:ext>
            </a:extLst>
          </p:cNvPr>
          <p:cNvSpPr>
            <a:spLocks noGrp="1"/>
          </p:cNvSpPr>
          <p:nvPr>
            <p:ph idx="1"/>
          </p:nvPr>
        </p:nvSpPr>
        <p:spPr/>
        <p:txBody>
          <a:bodyPr>
            <a:normAutofit/>
          </a:bodyPr>
          <a:lstStyle/>
          <a:p>
            <a:pPr marL="0" indent="0">
              <a:buNone/>
            </a:pPr>
            <a:r>
              <a:rPr lang="en-GB" dirty="0">
                <a:latin typeface="Arial" panose="020B0604020202020204" pitchFamily="34" charset="0"/>
                <a:cs typeface="Arial" panose="020B0604020202020204" pitchFamily="34" charset="0"/>
              </a:rPr>
              <a:t>It is teaching about: 	</a:t>
            </a:r>
          </a:p>
          <a:p>
            <a:pPr marL="0" indent="0">
              <a:buNone/>
            </a:pPr>
            <a:endParaRPr lang="en-GB" dirty="0">
              <a:latin typeface="Arial" panose="020B0604020202020204" pitchFamily="34" charset="0"/>
              <a:cs typeface="Arial" panose="020B0604020202020204" pitchFamily="34" charset="0"/>
            </a:endParaRPr>
          </a:p>
          <a:p>
            <a:pPr lvl="1" fontAlgn="base"/>
            <a:r>
              <a:rPr lang="en-GB" dirty="0">
                <a:latin typeface="Arial" panose="020B0604020202020204" pitchFamily="34" charset="0"/>
                <a:cs typeface="Arial" panose="020B0604020202020204" pitchFamily="34" charset="0"/>
              </a:rPr>
              <a:t>Acceptance</a:t>
            </a:r>
          </a:p>
          <a:p>
            <a:pPr lvl="1" fontAlgn="base"/>
            <a:r>
              <a:rPr lang="en-GB" dirty="0">
                <a:latin typeface="Arial" panose="020B0604020202020204" pitchFamily="34" charset="0"/>
                <a:cs typeface="Arial" panose="020B0604020202020204" pitchFamily="34" charset="0"/>
              </a:rPr>
              <a:t>Difference  </a:t>
            </a:r>
          </a:p>
          <a:p>
            <a:pPr lvl="1" fontAlgn="base"/>
            <a:r>
              <a:rPr lang="en-GB" dirty="0">
                <a:latin typeface="Arial" panose="020B0604020202020204" pitchFamily="34" charset="0"/>
                <a:cs typeface="Arial" panose="020B0604020202020204" pitchFamily="34" charset="0"/>
              </a:rPr>
              <a:t>Tolerance </a:t>
            </a:r>
          </a:p>
          <a:p>
            <a:pPr lvl="1" fontAlgn="base"/>
            <a:r>
              <a:rPr lang="en-GB" dirty="0">
                <a:latin typeface="Arial" panose="020B0604020202020204" pitchFamily="34" charset="0"/>
                <a:cs typeface="Arial" panose="020B0604020202020204" pitchFamily="34" charset="0"/>
              </a:rPr>
              <a:t>Diversity </a:t>
            </a:r>
          </a:p>
          <a:p>
            <a:pPr lvl="1" fontAlgn="base"/>
            <a:r>
              <a:rPr lang="en-GB" dirty="0">
                <a:latin typeface="Arial" panose="020B0604020202020204" pitchFamily="34" charset="0"/>
                <a:cs typeface="Arial" panose="020B0604020202020204" pitchFamily="34" charset="0"/>
              </a:rPr>
              <a:t>How to challenge discrimination </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Teaching about equality helps our children to prepare for the next stages in their lives</a:t>
            </a:r>
          </a:p>
        </p:txBody>
      </p:sp>
    </p:spTree>
    <p:extLst>
      <p:ext uri="{BB962C8B-B14F-4D97-AF65-F5344CB8AC3E}">
        <p14:creationId xmlns:p14="http://schemas.microsoft.com/office/powerpoint/2010/main" val="2347526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4D428-70F6-46AB-8A98-06FC2D344DBB}"/>
              </a:ext>
            </a:extLst>
          </p:cNvPr>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Is school the best place for discussions about Sex and Relationships? </a:t>
            </a:r>
          </a:p>
        </p:txBody>
      </p:sp>
      <p:sp>
        <p:nvSpPr>
          <p:cNvPr id="3" name="Content Placeholder 2">
            <a:extLst>
              <a:ext uri="{FF2B5EF4-FFF2-40B4-BE49-F238E27FC236}">
                <a16:creationId xmlns:a16="http://schemas.microsoft.com/office/drawing/2014/main" id="{4F7801E3-8909-40A1-B36F-291BF6CA3643}"/>
              </a:ext>
            </a:extLst>
          </p:cNvPr>
          <p:cNvSpPr>
            <a:spLocks noGrp="1"/>
          </p:cNvSpPr>
          <p:nvPr>
            <p:ph idx="1"/>
          </p:nvPr>
        </p:nvSpPr>
        <p:spPr/>
        <p:txBody>
          <a:bodyPr/>
          <a:lstStyle/>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We know from surveys of children, that if they do not get the correct and accurate information about sex and relationships from a reliable source, they will find the information from other sources (friends, older siblings, website, tv) which may not be true or age appropriate. The information gathered during the Government consultation found that most children wanted this information and discussion to be provided in school with their teachers so that they could ask their questions in a safe space, and have them answered in an age-appropriate way.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857053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251A2-5485-4007-8C59-9EFAC596CDC8}"/>
              </a:ext>
            </a:extLst>
          </p:cNvPr>
          <p:cNvSpPr>
            <a:spLocks noGrp="1"/>
          </p:cNvSpPr>
          <p:nvPr>
            <p:ph type="title"/>
          </p:nvPr>
        </p:nvSpPr>
        <p:spPr>
          <a:xfrm>
            <a:off x="838200" y="681037"/>
            <a:ext cx="10515600" cy="1325563"/>
          </a:xfrm>
        </p:spPr>
        <p:txBody>
          <a:bodyPr>
            <a:normAutofit fontScale="90000"/>
          </a:bodyPr>
          <a:lstStyle/>
          <a:p>
            <a:r>
              <a:rPr lang="en-GB" b="1" dirty="0">
                <a:latin typeface="Arial" panose="020B0604020202020204" pitchFamily="34" charset="0"/>
                <a:cs typeface="Arial" panose="020B0604020202020204" pitchFamily="34" charset="0"/>
              </a:rPr>
              <a:t>Does the RHSE curriculum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take account of my faith? </a:t>
            </a:r>
            <a:br>
              <a:rPr lang="en-GB" dirty="0"/>
            </a:br>
            <a:endParaRPr lang="en-GB" dirty="0"/>
          </a:p>
        </p:txBody>
      </p:sp>
      <p:sp>
        <p:nvSpPr>
          <p:cNvPr id="3" name="Content Placeholder 2">
            <a:extLst>
              <a:ext uri="{FF2B5EF4-FFF2-40B4-BE49-F238E27FC236}">
                <a16:creationId xmlns:a16="http://schemas.microsoft.com/office/drawing/2014/main" id="{05AEACE7-25C4-46A9-8F2F-AC8EAB4B4F5C}"/>
              </a:ext>
            </a:extLst>
          </p:cNvPr>
          <p:cNvSpPr>
            <a:spLocks noGrp="1"/>
          </p:cNvSpPr>
          <p:nvPr>
            <p:ph idx="1"/>
          </p:nvPr>
        </p:nvSpPr>
        <p:spPr>
          <a:xfrm>
            <a:off x="838200" y="2591169"/>
            <a:ext cx="10515600" cy="4351338"/>
          </a:xfrm>
        </p:spPr>
        <p:txBody>
          <a:bodyPr/>
          <a:lstStyle/>
          <a:p>
            <a:pPr marL="0" indent="0">
              <a:buNone/>
            </a:pPr>
            <a:r>
              <a:rPr lang="en-GB" dirty="0">
                <a:latin typeface="Arial" panose="020B0604020202020204" pitchFamily="34" charset="0"/>
                <a:cs typeface="Arial" panose="020B0604020202020204" pitchFamily="34" charset="0"/>
              </a:rPr>
              <a:t>The RHSE curriculum is designed to help children from all backgrounds and </a:t>
            </a:r>
          </a:p>
          <a:p>
            <a:pPr marL="0" indent="0">
              <a:buNone/>
            </a:pPr>
            <a:r>
              <a:rPr lang="en-GB" dirty="0">
                <a:latin typeface="Arial" panose="020B0604020202020204" pitchFamily="34" charset="0"/>
                <a:cs typeface="Arial" panose="020B0604020202020204" pitchFamily="34" charset="0"/>
              </a:rPr>
              <a:t>religious beliefs build positive and safe relationships, and to thrive in modern Britain.  </a:t>
            </a:r>
          </a:p>
          <a:p>
            <a:endParaRPr lang="en-GB" dirty="0"/>
          </a:p>
        </p:txBody>
      </p:sp>
    </p:spTree>
    <p:extLst>
      <p:ext uri="{BB962C8B-B14F-4D97-AF65-F5344CB8AC3E}">
        <p14:creationId xmlns:p14="http://schemas.microsoft.com/office/powerpoint/2010/main" val="3603008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7B67D-6ADE-4795-99CE-79F2831D76A5}"/>
              </a:ext>
            </a:extLst>
          </p:cNvPr>
          <p:cNvSpPr>
            <a:spLocks noGrp="1"/>
          </p:cNvSpPr>
          <p:nvPr>
            <p:ph type="title"/>
          </p:nvPr>
        </p:nvSpPr>
        <p:spPr>
          <a:xfrm>
            <a:off x="980584" y="1162843"/>
            <a:ext cx="10515600" cy="1325563"/>
          </a:xfrm>
        </p:spPr>
        <p:txBody>
          <a:bodyPr>
            <a:normAutofit fontScale="90000"/>
          </a:bodyPr>
          <a:lstStyle/>
          <a:p>
            <a:r>
              <a:rPr lang="en-GB" b="1" dirty="0">
                <a:latin typeface="Arial" panose="020B0604020202020204" pitchFamily="34" charset="0"/>
                <a:cs typeface="Arial" panose="020B0604020202020204" pitchFamily="34" charset="0"/>
              </a:rPr>
              <a:t>Has the government listened to the views of my community in introducing these subjects? </a:t>
            </a:r>
            <a:br>
              <a:rPr lang="en-GB" dirty="0"/>
            </a:br>
            <a:endParaRPr lang="en-GB" dirty="0"/>
          </a:p>
        </p:txBody>
      </p:sp>
      <p:sp>
        <p:nvSpPr>
          <p:cNvPr id="3" name="Content Placeholder 2">
            <a:extLst>
              <a:ext uri="{FF2B5EF4-FFF2-40B4-BE49-F238E27FC236}">
                <a16:creationId xmlns:a16="http://schemas.microsoft.com/office/drawing/2014/main" id="{360A6EDC-4711-4AEE-A634-AAC4AE745A26}"/>
              </a:ext>
            </a:extLst>
          </p:cNvPr>
          <p:cNvSpPr>
            <a:spLocks noGrp="1"/>
          </p:cNvSpPr>
          <p:nvPr>
            <p:ph idx="1"/>
          </p:nvPr>
        </p:nvSpPr>
        <p:spPr/>
        <p:txBody>
          <a:bodyPr/>
          <a:lstStyle/>
          <a:p>
            <a:pPr marL="0" indent="0">
              <a:buNone/>
            </a:pPr>
            <a:endParaRPr lang="en-GB" dirty="0"/>
          </a:p>
          <a:p>
            <a:pPr marL="0" indent="0">
              <a:buNone/>
            </a:pPr>
            <a:endParaRPr lang="en-GB" dirty="0"/>
          </a:p>
          <a:p>
            <a:pPr marL="0" indent="0">
              <a:buNone/>
            </a:pPr>
            <a:r>
              <a:rPr lang="en-GB" dirty="0">
                <a:latin typeface="Arial" panose="020B0604020202020204" pitchFamily="34" charset="0"/>
                <a:cs typeface="Arial" panose="020B0604020202020204" pitchFamily="34" charset="0"/>
              </a:rPr>
              <a:t>The Government undertook a wide public consultation which involved discussions with over 90 organisations, as well as the public consultation on the draft regulations and guidance. This has informed the key decisions on these subjects. </a:t>
            </a:r>
          </a:p>
          <a:p>
            <a:pPr marL="0" indent="0">
              <a:buNone/>
            </a:pPr>
            <a:endParaRPr lang="en-GB" dirty="0"/>
          </a:p>
          <a:p>
            <a:endParaRPr lang="en-GB" dirty="0"/>
          </a:p>
        </p:txBody>
      </p:sp>
    </p:spTree>
    <p:extLst>
      <p:ext uri="{BB962C8B-B14F-4D97-AF65-F5344CB8AC3E}">
        <p14:creationId xmlns:p14="http://schemas.microsoft.com/office/powerpoint/2010/main" val="2028583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7740B-CCD7-4756-AE4C-527B972B1943}"/>
              </a:ext>
            </a:extLst>
          </p:cNvPr>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Will these subjects promote LGBT relationships? </a:t>
            </a:r>
            <a:br>
              <a:rPr lang="en-GB" dirty="0"/>
            </a:br>
            <a:endParaRPr lang="en-GB" dirty="0"/>
          </a:p>
        </p:txBody>
      </p:sp>
      <p:sp>
        <p:nvSpPr>
          <p:cNvPr id="3" name="Content Placeholder 2">
            <a:extLst>
              <a:ext uri="{FF2B5EF4-FFF2-40B4-BE49-F238E27FC236}">
                <a16:creationId xmlns:a16="http://schemas.microsoft.com/office/drawing/2014/main" id="{9FB19FA5-568B-461A-AE6B-C49D36E242BE}"/>
              </a:ext>
            </a:extLst>
          </p:cNvPr>
          <p:cNvSpPr>
            <a:spLocks noGrp="1"/>
          </p:cNvSpPr>
          <p:nvPr>
            <p:ph idx="1"/>
          </p:nvPr>
        </p:nvSpPr>
        <p:spPr>
          <a:xfrm>
            <a:off x="297711" y="1856630"/>
            <a:ext cx="9101470" cy="5001370"/>
          </a:xfrm>
        </p:spPr>
        <p:txBody>
          <a:bodyPr>
            <a:normAutofit/>
          </a:bodyPr>
          <a:lstStyle/>
          <a:p>
            <a:r>
              <a:rPr lang="en-GB" b="1" u="sng" dirty="0">
                <a:latin typeface="Arial" panose="020B0604020202020204" pitchFamily="34" charset="0"/>
                <a:cs typeface="Arial" panose="020B0604020202020204" pitchFamily="34" charset="0"/>
              </a:rPr>
              <a:t>No, these subjects don’t ‘promote’ anything, they educate</a:t>
            </a:r>
            <a:r>
              <a:rPr lang="en-GB" dirty="0">
                <a:latin typeface="Arial" panose="020B0604020202020204" pitchFamily="34" charset="0"/>
                <a:cs typeface="Arial" panose="020B0604020202020204" pitchFamily="34" charset="0"/>
              </a:rPr>
              <a:t>. We are teaching about equality. Our school ethos says that we are respectful of everyone. We value ourselves and all others: this means that all ethnicities are welcome in our school; all people with or without mental or physical disabilities are welcome in our school; all people regardless of their sexual orientation are welcome in our school. </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Pupils should be taught about the society in which they are growing up. These subjects are designed to foster respect for others and for difference, and educate pupils about healthy relationships. RSE should meet the needs of all pupils, whatever their developing sexuality or identity – this should include age-appropriate teaching about different types of relationships in the context of the law. </a:t>
            </a:r>
          </a:p>
          <a:p>
            <a:r>
              <a:rPr lang="en-GB" dirty="0">
                <a:latin typeface="Arial" panose="020B0604020202020204" pitchFamily="34" charset="0"/>
                <a:cs typeface="Arial" panose="020B0604020202020204" pitchFamily="34" charset="0"/>
              </a:rPr>
              <a:t>In our school the teaching of LGBT will be delivered through teaching about different types of family, including those with same sex parents. All our planned learning will be taught in an age-appropriate way.  </a:t>
            </a:r>
          </a:p>
          <a:p>
            <a:endParaRPr lang="en-GB" dirty="0"/>
          </a:p>
        </p:txBody>
      </p:sp>
    </p:spTree>
    <p:extLst>
      <p:ext uri="{BB962C8B-B14F-4D97-AF65-F5344CB8AC3E}">
        <p14:creationId xmlns:p14="http://schemas.microsoft.com/office/powerpoint/2010/main" val="2828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5C66B-8500-4B2A-8603-21AA82DF6CF1}"/>
              </a:ext>
            </a:extLst>
          </p:cNvPr>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Are primary children too young to be taught about gay or lesbian people? </a:t>
            </a:r>
            <a:br>
              <a:rPr lang="en-GB" dirty="0"/>
            </a:br>
            <a:endParaRPr lang="en-GB" dirty="0"/>
          </a:p>
        </p:txBody>
      </p:sp>
      <p:sp>
        <p:nvSpPr>
          <p:cNvPr id="3" name="Content Placeholder 2">
            <a:extLst>
              <a:ext uri="{FF2B5EF4-FFF2-40B4-BE49-F238E27FC236}">
                <a16:creationId xmlns:a16="http://schemas.microsoft.com/office/drawing/2014/main" id="{0535B421-8968-4AF7-B6C5-8F88889ECC1E}"/>
              </a:ext>
            </a:extLst>
          </p:cNvPr>
          <p:cNvSpPr>
            <a:spLocks noGrp="1"/>
          </p:cNvSpPr>
          <p:nvPr>
            <p:ph idx="1"/>
          </p:nvPr>
        </p:nvSpPr>
        <p:spPr/>
        <p:txBody>
          <a:bodyPr>
            <a:normAutofit/>
          </a:bodyPr>
          <a:lstStyle/>
          <a:p>
            <a:pPr marL="0" indent="0">
              <a:buNone/>
            </a:pPr>
            <a:r>
              <a:rPr lang="en-GB" dirty="0">
                <a:latin typeface="Arial" panose="020B0604020202020204" pitchFamily="34" charset="0"/>
                <a:cs typeface="Arial" panose="020B0604020202020204" pitchFamily="34" charset="0"/>
              </a:rPr>
              <a:t>Some children grow up in families with gay or lesbian people. We can’t say to a child who has two dads, ‘You can’t talk about your family!’ We want all of our children to know that their family is normal and accepted in school.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Our children will interact with people from different backgrounds and we want them to treat all members of the community with the same respect. Just like racism, school has a duty of care to challenge any language that may cause offence to others, whether used intentionally or not. Phrases such as “that’s so gay” or “that’s a girls/boys toy” when used in a negative manner may unintentionally cause offence to a child or adult. School will challenge this language if it is used by children, parents or visitors as we want everyone to feel welcome. </a:t>
            </a:r>
          </a:p>
          <a:p>
            <a:endParaRPr lang="en-GB" dirty="0"/>
          </a:p>
        </p:txBody>
      </p:sp>
    </p:spTree>
    <p:extLst>
      <p:ext uri="{BB962C8B-B14F-4D97-AF65-F5344CB8AC3E}">
        <p14:creationId xmlns:p14="http://schemas.microsoft.com/office/powerpoint/2010/main" val="280405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092BF-1108-4233-9109-715848D46ACA}"/>
              </a:ext>
            </a:extLst>
          </p:cNvPr>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My religion says that gay is wrong, so why are you teaching about different sexuality choices? </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9586C28-EB0F-44EE-8C13-9B213253A882}"/>
              </a:ext>
            </a:extLst>
          </p:cNvPr>
          <p:cNvSpPr>
            <a:spLocks noGrp="1"/>
          </p:cNvSpPr>
          <p:nvPr>
            <p:ph idx="1"/>
          </p:nvPr>
        </p:nvSpPr>
        <p:spPr>
          <a:xfrm>
            <a:off x="838200" y="2690037"/>
            <a:ext cx="6679019" cy="3802838"/>
          </a:xfrm>
        </p:spPr>
        <p:txBody>
          <a:bodyPr/>
          <a:lstStyle/>
          <a:p>
            <a:pPr marL="0" indent="0">
              <a:buNone/>
            </a:pPr>
            <a:r>
              <a:rPr lang="en-GB" dirty="0">
                <a:latin typeface="Arial" panose="020B0604020202020204" pitchFamily="34" charset="0"/>
                <a:cs typeface="Arial" panose="020B0604020202020204" pitchFamily="34" charset="0"/>
              </a:rPr>
              <a:t>We are teaching about equality. We understand and respect all faiths. We recognise the tension that it can present. We are teaching children not to be afraid of difference but to celebrate difference. Any discussion or resources used will be to help your child be respectful and tolerant towards others. We are preparing the children for life in Britain. Britain is diverse and they are going to meet people who are different to them as they grow up. </a:t>
            </a:r>
          </a:p>
          <a:p>
            <a:pPr marL="0" indent="0">
              <a:buNone/>
            </a:pPr>
            <a:endParaRPr lang="en-GB" dirty="0"/>
          </a:p>
          <a:p>
            <a:endParaRPr lang="en-GB" dirty="0"/>
          </a:p>
        </p:txBody>
      </p:sp>
    </p:spTree>
    <p:extLst>
      <p:ext uri="{BB962C8B-B14F-4D97-AF65-F5344CB8AC3E}">
        <p14:creationId xmlns:p14="http://schemas.microsoft.com/office/powerpoint/2010/main" val="2282471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BAD23-5290-4BC0-8758-E73F5C8EB280}"/>
              </a:ext>
            </a:extLst>
          </p:cNvPr>
          <p:cNvSpPr>
            <a:spLocks noGrp="1"/>
          </p:cNvSpPr>
          <p:nvPr>
            <p:ph type="title"/>
          </p:nvPr>
        </p:nvSpPr>
        <p:spPr>
          <a:xfrm>
            <a:off x="710609" y="597747"/>
            <a:ext cx="8135679" cy="1627478"/>
          </a:xfrm>
        </p:spPr>
        <p:txBody>
          <a:bodyPr>
            <a:normAutofit fontScale="90000"/>
          </a:bodyPr>
          <a:lstStyle/>
          <a:p>
            <a:r>
              <a:rPr lang="en-GB" sz="4000" b="1" dirty="0">
                <a:latin typeface="Arial" panose="020B0604020202020204" pitchFamily="34" charset="0"/>
                <a:cs typeface="Arial" panose="020B0604020202020204" pitchFamily="34" charset="0"/>
              </a:rPr>
              <a:t>You are confusing my child because at home they are learning that being gay is wrong but at school you are telling them that being gay is OK. </a:t>
            </a:r>
            <a:br>
              <a:rPr lang="en-GB" dirty="0"/>
            </a:br>
            <a:endParaRPr lang="en-GB" dirty="0"/>
          </a:p>
        </p:txBody>
      </p:sp>
      <p:sp>
        <p:nvSpPr>
          <p:cNvPr id="3" name="Content Placeholder 2">
            <a:extLst>
              <a:ext uri="{FF2B5EF4-FFF2-40B4-BE49-F238E27FC236}">
                <a16:creationId xmlns:a16="http://schemas.microsoft.com/office/drawing/2014/main" id="{D4B7A3CF-50E1-447D-BDB6-CD783443D87C}"/>
              </a:ext>
            </a:extLst>
          </p:cNvPr>
          <p:cNvSpPr>
            <a:spLocks noGrp="1"/>
          </p:cNvSpPr>
          <p:nvPr>
            <p:ph idx="1"/>
          </p:nvPr>
        </p:nvSpPr>
        <p:spPr>
          <a:xfrm>
            <a:off x="901811" y="3221664"/>
            <a:ext cx="7136403" cy="3567549"/>
          </a:xfrm>
        </p:spPr>
        <p:txBody>
          <a:bodyPr>
            <a:normAutofit/>
          </a:bodyPr>
          <a:lstStyle/>
          <a:p>
            <a:pPr marL="0" indent="0">
              <a:buNone/>
            </a:pPr>
            <a:r>
              <a:rPr lang="en-GB" dirty="0">
                <a:latin typeface="Arial" panose="020B0604020202020204" pitchFamily="34" charset="0"/>
                <a:cs typeface="Arial" panose="020B0604020202020204" pitchFamily="34" charset="0"/>
              </a:rPr>
              <a:t>As a parent it is your right to talk to your child about religious beliefs. In school we build our curriculum around UK law. We are teaching children that all people and relationships are equal. We are teaching children that all families are different and your child as they grow up are going to meet people who live in different families. It is important that children learn about people who are different. They need to learn to be tolerant and respectful of people with different views. When they grow up they can make up their own minds about what is right and wrong. </a:t>
            </a:r>
          </a:p>
          <a:p>
            <a:endParaRPr lang="en-GB" dirty="0"/>
          </a:p>
        </p:txBody>
      </p:sp>
    </p:spTree>
    <p:extLst>
      <p:ext uri="{BB962C8B-B14F-4D97-AF65-F5344CB8AC3E}">
        <p14:creationId xmlns:p14="http://schemas.microsoft.com/office/powerpoint/2010/main" val="2011054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3A32E-4D70-463B-AFF2-AA8B3662F228}"/>
              </a:ext>
            </a:extLst>
          </p:cNvPr>
          <p:cNvSpPr>
            <a:spLocks noGrp="1"/>
          </p:cNvSpPr>
          <p:nvPr>
            <p:ph type="title"/>
          </p:nvPr>
        </p:nvSpPr>
        <p:spPr>
          <a:xfrm>
            <a:off x="838200" y="599041"/>
            <a:ext cx="7391400" cy="1325563"/>
          </a:xfrm>
        </p:spPr>
        <p:txBody>
          <a:bodyPr>
            <a:normAutofit fontScale="90000"/>
          </a:bodyPr>
          <a:lstStyle/>
          <a:p>
            <a:r>
              <a:rPr lang="en-GB" b="1" dirty="0">
                <a:latin typeface="Arial" panose="020B0604020202020204" pitchFamily="34" charset="0"/>
                <a:cs typeface="Arial" panose="020B0604020202020204" pitchFamily="34" charset="0"/>
              </a:rPr>
              <a:t>How do I explain what ‘gay’ means to my child? </a:t>
            </a:r>
            <a:br>
              <a:rPr lang="en-GB" dirty="0"/>
            </a:br>
            <a:endParaRPr lang="en-GB" dirty="0"/>
          </a:p>
        </p:txBody>
      </p:sp>
      <p:sp>
        <p:nvSpPr>
          <p:cNvPr id="3" name="Content Placeholder 2">
            <a:extLst>
              <a:ext uri="{FF2B5EF4-FFF2-40B4-BE49-F238E27FC236}">
                <a16:creationId xmlns:a16="http://schemas.microsoft.com/office/drawing/2014/main" id="{A11A1B5B-5853-4201-946A-A17DD27AD282}"/>
              </a:ext>
            </a:extLst>
          </p:cNvPr>
          <p:cNvSpPr>
            <a:spLocks noGrp="1"/>
          </p:cNvSpPr>
          <p:nvPr>
            <p:ph idx="1"/>
          </p:nvPr>
        </p:nvSpPr>
        <p:spPr/>
        <p:txBody>
          <a:bodyPr/>
          <a:lstStyle/>
          <a:p>
            <a:pPr marL="0" indent="0">
              <a:buNone/>
            </a:pPr>
            <a:r>
              <a:rPr lang="en-GB" dirty="0"/>
              <a:t>‘</a:t>
            </a:r>
            <a:r>
              <a:rPr lang="en-GB" dirty="0">
                <a:latin typeface="Arial" panose="020B0604020202020204" pitchFamily="34" charset="0"/>
                <a:cs typeface="Arial" panose="020B0604020202020204" pitchFamily="34" charset="0"/>
              </a:rPr>
              <a:t>Gay’ is when a man loves a man. ‘Lesbian’ is when two women love each other. ‘Bisexual’ is when a person can love both men and women. ‘Transgender’ is when a person feels different about the body they were born into; we are all assigned a gender at birth and sometimes when we get older we may feel differently about this. </a:t>
            </a:r>
          </a:p>
          <a:p>
            <a:pPr marL="0" indent="0">
              <a:buNone/>
            </a:pPr>
            <a:r>
              <a:rPr lang="en-GB" dirty="0">
                <a:latin typeface="Arial" panose="020B0604020202020204" pitchFamily="34" charset="0"/>
                <a:cs typeface="Arial" panose="020B0604020202020204" pitchFamily="34" charset="0"/>
              </a:rPr>
              <a:t> </a:t>
            </a:r>
          </a:p>
          <a:p>
            <a:pPr marL="0" indent="0">
              <a:buNone/>
            </a:pPr>
            <a:r>
              <a:rPr lang="en-GB" dirty="0">
                <a:latin typeface="Arial" panose="020B0604020202020204" pitchFamily="34" charset="0"/>
                <a:cs typeface="Arial" panose="020B0604020202020204" pitchFamily="34" charset="0"/>
              </a:rPr>
              <a:t>Some people say there are ’boy’ things or ‘girl things’ but we say this is not the case and boys and girls can do the same sort of things if they want. </a:t>
            </a:r>
          </a:p>
          <a:p>
            <a:endParaRPr lang="en-GB" dirty="0"/>
          </a:p>
        </p:txBody>
      </p:sp>
    </p:spTree>
    <p:extLst>
      <p:ext uri="{BB962C8B-B14F-4D97-AF65-F5344CB8AC3E}">
        <p14:creationId xmlns:p14="http://schemas.microsoft.com/office/powerpoint/2010/main" val="553331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0276E-A5A1-4692-AFC2-03BFD6616293}"/>
              </a:ext>
            </a:extLst>
          </p:cNvPr>
          <p:cNvSpPr>
            <a:spLocks noGrp="1"/>
          </p:cNvSpPr>
          <p:nvPr>
            <p:ph type="title"/>
          </p:nvPr>
        </p:nvSpPr>
        <p:spPr>
          <a:xfrm>
            <a:off x="838200" y="567144"/>
            <a:ext cx="7625316" cy="1325563"/>
          </a:xfrm>
        </p:spPr>
        <p:txBody>
          <a:bodyPr>
            <a:normAutofit fontScale="90000"/>
          </a:bodyPr>
          <a:lstStyle/>
          <a:p>
            <a:r>
              <a:rPr lang="en-GB" b="1" dirty="0">
                <a:latin typeface="Arial" panose="020B0604020202020204" pitchFamily="34" charset="0"/>
                <a:cs typeface="Arial" panose="020B0604020202020204" pitchFamily="34" charset="0"/>
              </a:rPr>
              <a:t>But brothers love brothers and sisters love sisters and fathers love sons. Does that make them gay?</a:t>
            </a:r>
          </a:p>
        </p:txBody>
      </p:sp>
      <p:sp>
        <p:nvSpPr>
          <p:cNvPr id="3" name="Content Placeholder 2">
            <a:extLst>
              <a:ext uri="{FF2B5EF4-FFF2-40B4-BE49-F238E27FC236}">
                <a16:creationId xmlns:a16="http://schemas.microsoft.com/office/drawing/2014/main" id="{603A09CE-2DDA-4ADF-92FA-492BF8B85800}"/>
              </a:ext>
            </a:extLst>
          </p:cNvPr>
          <p:cNvSpPr>
            <a:spLocks noGrp="1"/>
          </p:cNvSpPr>
          <p:nvPr>
            <p:ph idx="1"/>
          </p:nvPr>
        </p:nvSpPr>
        <p:spPr>
          <a:xfrm>
            <a:off x="838200" y="2385391"/>
            <a:ext cx="6328144" cy="3791572"/>
          </a:xfrm>
        </p:spPr>
        <p:txBody>
          <a:bodyPr/>
          <a:lstStyle/>
          <a:p>
            <a:pPr marL="0" indent="0">
              <a:buNone/>
            </a:pPr>
            <a:r>
              <a:rPr lang="en-GB" dirty="0">
                <a:latin typeface="Arial" panose="020B0604020202020204" pitchFamily="34" charset="0"/>
                <a:cs typeface="Arial" panose="020B0604020202020204" pitchFamily="34" charset="0"/>
              </a:rPr>
              <a:t>When two brothers or sisters love each other, it doesn’t mean they are gay. This is a different kind of love. We may love our mum but we don’t want to marry them. Some people grow up and fall in love with a person of the same gender. </a:t>
            </a:r>
          </a:p>
          <a:p>
            <a:endParaRPr lang="en-GB" dirty="0"/>
          </a:p>
        </p:txBody>
      </p:sp>
    </p:spTree>
    <p:extLst>
      <p:ext uri="{BB962C8B-B14F-4D97-AF65-F5344CB8AC3E}">
        <p14:creationId xmlns:p14="http://schemas.microsoft.com/office/powerpoint/2010/main" val="1155104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D7946-DBF0-442C-8AFF-2C2960200B68}"/>
              </a:ext>
            </a:extLst>
          </p:cNvPr>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What do I say when my child comes home and asks, ‘How can two men love each other?’ </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03CE050-C540-44D3-A5D2-F93E02E0AF9F}"/>
              </a:ext>
            </a:extLst>
          </p:cNvPr>
          <p:cNvSpPr>
            <a:spLocks noGrp="1"/>
          </p:cNvSpPr>
          <p:nvPr>
            <p:ph idx="1"/>
          </p:nvPr>
        </p:nvSpPr>
        <p:spPr>
          <a:xfrm>
            <a:off x="838200" y="2732567"/>
            <a:ext cx="6689651" cy="3444396"/>
          </a:xfrm>
        </p:spPr>
        <p:txBody>
          <a:bodyPr/>
          <a:lstStyle/>
          <a:p>
            <a:pPr marL="0" indent="0">
              <a:buNone/>
            </a:pPr>
            <a:r>
              <a:rPr lang="en-GB" dirty="0">
                <a:latin typeface="Arial" panose="020B0604020202020204" pitchFamily="34" charset="0"/>
                <a:cs typeface="Arial" panose="020B0604020202020204" pitchFamily="34" charset="0"/>
              </a:rPr>
              <a:t>People are different. Some men do love other men. In the UK two men or women can get married in the same way that a man can marry a woman. </a:t>
            </a:r>
          </a:p>
          <a:p>
            <a:endParaRPr lang="en-GB" dirty="0"/>
          </a:p>
          <a:p>
            <a:endParaRPr lang="en-GB" dirty="0"/>
          </a:p>
        </p:txBody>
      </p:sp>
    </p:spTree>
    <p:extLst>
      <p:ext uri="{BB962C8B-B14F-4D97-AF65-F5344CB8AC3E}">
        <p14:creationId xmlns:p14="http://schemas.microsoft.com/office/powerpoint/2010/main" val="5100132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1B1A3-2864-4592-813C-F4F6D02C39B6}"/>
              </a:ext>
            </a:extLst>
          </p:cNvPr>
          <p:cNvSpPr>
            <a:spLocks noGrp="1"/>
          </p:cNvSpPr>
          <p:nvPr>
            <p:ph type="title"/>
          </p:nvPr>
        </p:nvSpPr>
        <p:spPr>
          <a:xfrm>
            <a:off x="838200" y="1052623"/>
            <a:ext cx="7742274" cy="638065"/>
          </a:xfrm>
        </p:spPr>
        <p:txBody>
          <a:bodyPr>
            <a:normAutofit fontScale="90000"/>
          </a:bodyPr>
          <a:lstStyle/>
          <a:p>
            <a:r>
              <a:rPr lang="en-GB" b="1" dirty="0">
                <a:latin typeface="Arial" panose="020B0604020202020204" pitchFamily="34" charset="0"/>
                <a:cs typeface="Arial" panose="020B0604020202020204" pitchFamily="34" charset="0"/>
              </a:rPr>
              <a:t>What do I say if my child comes home and asks, ‘how can two men/women have a baby?’ </a:t>
            </a:r>
            <a:br>
              <a:rPr lang="en-GB" dirty="0"/>
            </a:br>
            <a:endParaRPr lang="en-GB" dirty="0"/>
          </a:p>
        </p:txBody>
      </p:sp>
      <p:sp>
        <p:nvSpPr>
          <p:cNvPr id="3" name="Content Placeholder 2">
            <a:extLst>
              <a:ext uri="{FF2B5EF4-FFF2-40B4-BE49-F238E27FC236}">
                <a16:creationId xmlns:a16="http://schemas.microsoft.com/office/drawing/2014/main" id="{E5FB3EB8-B01F-4761-9E07-10934D8D30B2}"/>
              </a:ext>
            </a:extLst>
          </p:cNvPr>
          <p:cNvSpPr>
            <a:spLocks noGrp="1"/>
          </p:cNvSpPr>
          <p:nvPr>
            <p:ph idx="1"/>
          </p:nvPr>
        </p:nvSpPr>
        <p:spPr>
          <a:xfrm>
            <a:off x="677334" y="2753833"/>
            <a:ext cx="7328982" cy="3287529"/>
          </a:xfrm>
        </p:spPr>
        <p:txBody>
          <a:bodyPr>
            <a:normAutofit/>
          </a:bodyPr>
          <a:lstStyle/>
          <a:p>
            <a:pPr marL="0" indent="0">
              <a:buNone/>
            </a:pPr>
            <a:endParaRPr lang="en-GB" dirty="0"/>
          </a:p>
          <a:p>
            <a:pPr marL="0" indent="0">
              <a:buNone/>
            </a:pPr>
            <a:r>
              <a:rPr lang="en-GB" dirty="0">
                <a:latin typeface="Arial" panose="020B0604020202020204" pitchFamily="34" charset="0"/>
                <a:cs typeface="Arial" panose="020B0604020202020204" pitchFamily="34" charset="0"/>
              </a:rPr>
              <a:t>Lots of people have children in different ways, like fostering, adoption or step families. These are all families. They look after one another and love one another so they are the same in many ways. </a:t>
            </a:r>
          </a:p>
          <a:p>
            <a:pPr marL="0" indent="0">
              <a:buNone/>
            </a:pPr>
            <a:r>
              <a:rPr lang="en-GB" dirty="0">
                <a:latin typeface="Arial" panose="020B0604020202020204" pitchFamily="34" charset="0"/>
                <a:cs typeface="Arial" panose="020B0604020202020204" pitchFamily="34" charset="0"/>
              </a:rPr>
              <a:t> </a:t>
            </a:r>
          </a:p>
          <a:p>
            <a:pPr marL="0" indent="0">
              <a:buNone/>
            </a:pPr>
            <a:r>
              <a:rPr lang="en-GB" dirty="0">
                <a:latin typeface="Arial" panose="020B0604020202020204" pitchFamily="34" charset="0"/>
                <a:cs typeface="Arial" panose="020B0604020202020204" pitchFamily="34" charset="0"/>
              </a:rPr>
              <a:t>Some families have a mum and dad. Some families have a mum and a mum. Some families have two dads. Some families have one mum or dad or one grandparent. All families are different and that is okay. </a:t>
            </a:r>
          </a:p>
          <a:p>
            <a:endParaRPr lang="en-GB" dirty="0"/>
          </a:p>
        </p:txBody>
      </p:sp>
    </p:spTree>
    <p:extLst>
      <p:ext uri="{BB962C8B-B14F-4D97-AF65-F5344CB8AC3E}">
        <p14:creationId xmlns:p14="http://schemas.microsoft.com/office/powerpoint/2010/main" val="12156589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B97E0-79BE-4707-9D00-61F0DC9720A0}"/>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Will this work prompt my children to ask challenging questions?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52203FB-FE6B-4DF3-A951-0510FF104D47}"/>
              </a:ext>
            </a:extLst>
          </p:cNvPr>
          <p:cNvSpPr>
            <a:spLocks noGrp="1"/>
          </p:cNvSpPr>
          <p:nvPr>
            <p:ph idx="1"/>
          </p:nvPr>
        </p:nvSpPr>
        <p:spPr/>
        <p:txBody>
          <a:bodyPr/>
          <a:lstStyle/>
          <a:p>
            <a:pPr marL="0" indent="0">
              <a:buNone/>
            </a:pPr>
            <a:endParaRPr lang="en-GB" dirty="0"/>
          </a:p>
          <a:p>
            <a:pPr marL="0" indent="0">
              <a:buNone/>
            </a:pPr>
            <a:r>
              <a:rPr lang="en-GB" dirty="0">
                <a:latin typeface="Arial" panose="020B0604020202020204" pitchFamily="34" charset="0"/>
                <a:cs typeface="Arial" panose="020B0604020202020204" pitchFamily="34" charset="0"/>
              </a:rPr>
              <a:t>Possibly! Your child or children trust you and will be likely to ask </a:t>
            </a:r>
            <a:r>
              <a:rPr lang="en-GB" dirty="0" err="1">
                <a:latin typeface="Arial" panose="020B0604020202020204" pitchFamily="34" charset="0"/>
                <a:cs typeface="Arial" panose="020B0604020202020204" pitchFamily="34" charset="0"/>
              </a:rPr>
              <a:t>you</a:t>
            </a:r>
            <a:r>
              <a:rPr lang="en-GB" dirty="0">
                <a:latin typeface="Arial" panose="020B0604020202020204" pitchFamily="34" charset="0"/>
                <a:cs typeface="Arial" panose="020B0604020202020204" pitchFamily="34" charset="0"/>
              </a:rPr>
              <a:t> questions to test your beliefs and opinions. Please don’t avoid them, talk openly about diversity and equality. </a:t>
            </a:r>
          </a:p>
          <a:p>
            <a:endParaRPr lang="en-GB" dirty="0"/>
          </a:p>
        </p:txBody>
      </p:sp>
    </p:spTree>
    <p:extLst>
      <p:ext uri="{BB962C8B-B14F-4D97-AF65-F5344CB8AC3E}">
        <p14:creationId xmlns:p14="http://schemas.microsoft.com/office/powerpoint/2010/main" val="1949168346"/>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28</TotalTime>
  <Words>1393</Words>
  <Application>Microsoft Office PowerPoint</Application>
  <PresentationFormat>Widescreen</PresentationFormat>
  <Paragraphs>67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Wingdings 3</vt:lpstr>
      <vt:lpstr>Facet</vt:lpstr>
      <vt:lpstr>  Frequently Asked Questions about Relationships, Health and Sex Education (RHSE)  </vt:lpstr>
      <vt:lpstr>So why now?  </vt:lpstr>
      <vt:lpstr>What is teaching about equality? </vt:lpstr>
      <vt:lpstr>Is school the best place for discussions about Sex and Relationships? </vt:lpstr>
      <vt:lpstr>Does the RHSE curriculum  take account of my faith?  </vt:lpstr>
      <vt:lpstr>Has the government listened to the views of my community in introducing these subjects?  </vt:lpstr>
      <vt:lpstr>Will these subjects promote LGBT relationships?  </vt:lpstr>
      <vt:lpstr>Are primary children too young to be taught about gay or lesbian people?  </vt:lpstr>
      <vt:lpstr>My religion says that gay is wrong, so why are you teaching about different sexuality choices? </vt:lpstr>
      <vt:lpstr>You are confusing my child because at home they are learning that being gay is wrong but at school you are telling them that being gay is OK.  </vt:lpstr>
      <vt:lpstr>How do I explain what ‘gay’ means to my child?  </vt:lpstr>
      <vt:lpstr>But brothers love brothers and sisters love sisters and fathers love sons. Does that make them gay?</vt:lpstr>
      <vt:lpstr>What do I say when my child comes home and asks, ‘How can two men love each other?’ </vt:lpstr>
      <vt:lpstr>What do I say if my child comes home and asks, ‘how can two men/women have a baby?’  </vt:lpstr>
      <vt:lpstr>Will this work prompt my children to ask challenging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Frequently Asked Questions about Relationships, Health and Sex Education (RHSE)</dc:title>
  <dc:creator>SHack</dc:creator>
  <cp:lastModifiedBy>Simon Hack</cp:lastModifiedBy>
  <cp:revision>5</cp:revision>
  <dcterms:created xsi:type="dcterms:W3CDTF">2022-04-27T16:29:56Z</dcterms:created>
  <dcterms:modified xsi:type="dcterms:W3CDTF">2022-05-17T11:03:27Z</dcterms:modified>
</cp:coreProperties>
</file>