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7"/>
  </p:notesMasterIdLst>
  <p:handoutMasterIdLst>
    <p:handoutMasterId r:id="rId8"/>
  </p:handoutMasterIdLst>
  <p:sldIdLst>
    <p:sldId id="288" r:id="rId2"/>
    <p:sldId id="289" r:id="rId3"/>
    <p:sldId id="290" r:id="rId4"/>
    <p:sldId id="291" r:id="rId5"/>
    <p:sldId id="264" r:id="rId6"/>
  </p:sldIdLst>
  <p:sldSz cx="9144000" cy="6858000" type="screen4x3"/>
  <p:notesSz cx="6858000" cy="9144000"/>
  <p:embeddedFontLst>
    <p:embeddedFont>
      <p:font typeface="Calibri" panose="020F0502020204030204" pitchFamily="34" charset="0"/>
      <p:regular r:id="rId9"/>
      <p:bold r:id="rId10"/>
      <p:italic r:id="rId11"/>
      <p:boldItalic r:id="rId12"/>
    </p:embeddedFont>
    <p:embeddedFont>
      <p:font typeface="Twinkl" panose="020B0604020202020204" pitchFamily="2" charset="0"/>
      <p:regular r:id="rId13"/>
      <p:bold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B7BC"/>
    <a:srgbClr val="8ACBC0"/>
    <a:srgbClr val="18A0DB"/>
    <a:srgbClr val="00649C"/>
    <a:srgbClr val="AEDEF9"/>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5" autoAdjust="0"/>
    <p:restoredTop sz="94660"/>
  </p:normalViewPr>
  <p:slideViewPr>
    <p:cSldViewPr snapToGrid="0" showGuides="1">
      <p:cViewPr varScale="1">
        <p:scale>
          <a:sx n="114" d="100"/>
          <a:sy n="114" d="100"/>
        </p:scale>
        <p:origin x="1506"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08/01/2025</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dirty="0"/>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08/01/2025</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E2E50-4FD6-4A7F-978F-947858A62B3E}"/>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CA125DC4-10C6-4AEF-88AB-7BC0EA4E1486}"/>
              </a:ext>
            </a:extLst>
          </p:cNvPr>
          <p:cNvPicPr>
            <a:picLocks noChangeAspect="1"/>
          </p:cNvPicPr>
          <p:nvPr/>
        </p:nvPicPr>
        <p:blipFill>
          <a:blip r:embed="rId2"/>
          <a:stretch>
            <a:fillRect/>
          </a:stretch>
        </p:blipFill>
        <p:spPr>
          <a:xfrm>
            <a:off x="1224793" y="600091"/>
            <a:ext cx="6409189" cy="590865"/>
          </a:xfrm>
          <a:prstGeom prst="rect">
            <a:avLst/>
          </a:prstGeom>
        </p:spPr>
      </p:pic>
      <p:sp>
        <p:nvSpPr>
          <p:cNvPr id="5" name="TextBox 4">
            <a:extLst>
              <a:ext uri="{FF2B5EF4-FFF2-40B4-BE49-F238E27FC236}">
                <a16:creationId xmlns:a16="http://schemas.microsoft.com/office/drawing/2014/main" id="{AEB17E32-09FB-483B-A4B3-1DCF3D9CC545}"/>
              </a:ext>
            </a:extLst>
          </p:cNvPr>
          <p:cNvSpPr txBox="1"/>
          <p:nvPr/>
        </p:nvSpPr>
        <p:spPr>
          <a:xfrm>
            <a:off x="1539665" y="1880205"/>
            <a:ext cx="5566667" cy="3877985"/>
          </a:xfrm>
          <a:prstGeom prst="rect">
            <a:avLst/>
          </a:prstGeom>
          <a:noFill/>
        </p:spPr>
        <p:txBody>
          <a:bodyPr wrap="square" rtlCol="0">
            <a:spAutoFit/>
          </a:bodyPr>
          <a:lstStyle/>
          <a:p>
            <a:pPr algn="ctr"/>
            <a:r>
              <a:rPr lang="en-GB" sz="4800" dirty="0"/>
              <a:t>TfL Travel for Life</a:t>
            </a:r>
          </a:p>
          <a:p>
            <a:pPr algn="ctr"/>
            <a:endParaRPr lang="en-GB" sz="4800" dirty="0"/>
          </a:p>
          <a:p>
            <a:pPr algn="ctr"/>
            <a:r>
              <a:rPr lang="en-GB" sz="4800" dirty="0"/>
              <a:t>TfL Explorers Travel Ambassadors</a:t>
            </a:r>
            <a:endParaRPr lang="en-GB" sz="3600" dirty="0"/>
          </a:p>
          <a:p>
            <a:endParaRPr lang="en-GB" sz="3600" dirty="0"/>
          </a:p>
          <a:p>
            <a:endParaRPr lang="en-GB" dirty="0"/>
          </a:p>
        </p:txBody>
      </p:sp>
      <p:pic>
        <p:nvPicPr>
          <p:cNvPr id="6" name="Picture 5">
            <a:extLst>
              <a:ext uri="{FF2B5EF4-FFF2-40B4-BE49-F238E27FC236}">
                <a16:creationId xmlns:a16="http://schemas.microsoft.com/office/drawing/2014/main" id="{166512D6-4F6D-4638-883E-3BA1E33D3036}"/>
              </a:ext>
            </a:extLst>
          </p:cNvPr>
          <p:cNvPicPr>
            <a:picLocks noChangeAspect="1"/>
          </p:cNvPicPr>
          <p:nvPr/>
        </p:nvPicPr>
        <p:blipFill>
          <a:blip r:embed="rId3"/>
          <a:stretch>
            <a:fillRect/>
          </a:stretch>
        </p:blipFill>
        <p:spPr>
          <a:xfrm>
            <a:off x="3194237" y="1184822"/>
            <a:ext cx="1981200" cy="819150"/>
          </a:xfrm>
          <a:prstGeom prst="rect">
            <a:avLst/>
          </a:prstGeom>
        </p:spPr>
      </p:pic>
      <p:pic>
        <p:nvPicPr>
          <p:cNvPr id="8" name="Picture 7">
            <a:extLst>
              <a:ext uri="{FF2B5EF4-FFF2-40B4-BE49-F238E27FC236}">
                <a16:creationId xmlns:a16="http://schemas.microsoft.com/office/drawing/2014/main" id="{7E175957-B8D3-4BED-8177-A03505A872D9}"/>
              </a:ext>
            </a:extLst>
          </p:cNvPr>
          <p:cNvPicPr>
            <a:picLocks noChangeAspect="1"/>
          </p:cNvPicPr>
          <p:nvPr/>
        </p:nvPicPr>
        <p:blipFill>
          <a:blip r:embed="rId4"/>
          <a:stretch>
            <a:fillRect/>
          </a:stretch>
        </p:blipFill>
        <p:spPr>
          <a:xfrm>
            <a:off x="6027046" y="4832878"/>
            <a:ext cx="2512376" cy="1425031"/>
          </a:xfrm>
          <a:prstGeom prst="rect">
            <a:avLst/>
          </a:prstGeom>
        </p:spPr>
      </p:pic>
      <p:pic>
        <p:nvPicPr>
          <p:cNvPr id="10" name="Picture 9">
            <a:extLst>
              <a:ext uri="{FF2B5EF4-FFF2-40B4-BE49-F238E27FC236}">
                <a16:creationId xmlns:a16="http://schemas.microsoft.com/office/drawing/2014/main" id="{1260D1C7-2902-4125-81D1-85AE237F4BBA}"/>
              </a:ext>
            </a:extLst>
          </p:cNvPr>
          <p:cNvPicPr>
            <a:picLocks noChangeAspect="1"/>
          </p:cNvPicPr>
          <p:nvPr/>
        </p:nvPicPr>
        <p:blipFill>
          <a:blip r:embed="rId5"/>
          <a:stretch>
            <a:fillRect/>
          </a:stretch>
        </p:blipFill>
        <p:spPr>
          <a:xfrm>
            <a:off x="604578" y="4832878"/>
            <a:ext cx="2512378" cy="1425032"/>
          </a:xfrm>
          <a:prstGeom prst="rect">
            <a:avLst/>
          </a:prstGeom>
        </p:spPr>
      </p:pic>
      <p:pic>
        <p:nvPicPr>
          <p:cNvPr id="14" name="Picture 13">
            <a:extLst>
              <a:ext uri="{FF2B5EF4-FFF2-40B4-BE49-F238E27FC236}">
                <a16:creationId xmlns:a16="http://schemas.microsoft.com/office/drawing/2014/main" id="{B236322D-3A89-4E93-8F5E-2C08A4285C50}"/>
              </a:ext>
            </a:extLst>
          </p:cNvPr>
          <p:cNvPicPr>
            <a:picLocks noChangeAspect="1"/>
          </p:cNvPicPr>
          <p:nvPr/>
        </p:nvPicPr>
        <p:blipFill>
          <a:blip r:embed="rId6"/>
          <a:stretch>
            <a:fillRect/>
          </a:stretch>
        </p:blipFill>
        <p:spPr>
          <a:xfrm>
            <a:off x="3377302" y="4822693"/>
            <a:ext cx="2433308" cy="1425031"/>
          </a:xfrm>
          <a:prstGeom prst="rect">
            <a:avLst/>
          </a:prstGeom>
        </p:spPr>
      </p:pic>
    </p:spTree>
    <p:extLst>
      <p:ext uri="{BB962C8B-B14F-4D97-AF65-F5344CB8AC3E}">
        <p14:creationId xmlns:p14="http://schemas.microsoft.com/office/powerpoint/2010/main" val="1729021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E2E50-4FD6-4A7F-978F-947858A62B3E}"/>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CA125DC4-10C6-4AEF-88AB-7BC0EA4E1486}"/>
              </a:ext>
            </a:extLst>
          </p:cNvPr>
          <p:cNvPicPr>
            <a:picLocks noChangeAspect="1"/>
          </p:cNvPicPr>
          <p:nvPr/>
        </p:nvPicPr>
        <p:blipFill>
          <a:blip r:embed="rId2"/>
          <a:stretch>
            <a:fillRect/>
          </a:stretch>
        </p:blipFill>
        <p:spPr>
          <a:xfrm>
            <a:off x="1224793" y="600091"/>
            <a:ext cx="6409189" cy="590865"/>
          </a:xfrm>
          <a:prstGeom prst="rect">
            <a:avLst/>
          </a:prstGeom>
        </p:spPr>
      </p:pic>
      <p:sp>
        <p:nvSpPr>
          <p:cNvPr id="5" name="TextBox 4">
            <a:extLst>
              <a:ext uri="{FF2B5EF4-FFF2-40B4-BE49-F238E27FC236}">
                <a16:creationId xmlns:a16="http://schemas.microsoft.com/office/drawing/2014/main" id="{AEB17E32-09FB-483B-A4B3-1DCF3D9CC545}"/>
              </a:ext>
            </a:extLst>
          </p:cNvPr>
          <p:cNvSpPr txBox="1"/>
          <p:nvPr/>
        </p:nvSpPr>
        <p:spPr>
          <a:xfrm>
            <a:off x="1605300" y="1459230"/>
            <a:ext cx="5648174" cy="3939540"/>
          </a:xfrm>
          <a:prstGeom prst="rect">
            <a:avLst/>
          </a:prstGeom>
          <a:noFill/>
        </p:spPr>
        <p:txBody>
          <a:bodyPr wrap="square" rtlCol="0">
            <a:spAutoFit/>
          </a:bodyPr>
          <a:lstStyle/>
          <a:p>
            <a:pPr algn="ctr"/>
            <a:r>
              <a:rPr lang="en-GB" sz="3200" dirty="0"/>
              <a:t>We are a newly formed group called TfL Explorers Travel Ambassadors at Becontree Primary School.</a:t>
            </a:r>
          </a:p>
          <a:p>
            <a:pPr algn="ctr"/>
            <a:endParaRPr lang="en-GB" sz="3200" dirty="0">
              <a:solidFill>
                <a:srgbClr val="FF0000"/>
              </a:solidFill>
            </a:endParaRPr>
          </a:p>
          <a:p>
            <a:endParaRPr lang="en-GB" sz="3600" dirty="0"/>
          </a:p>
          <a:p>
            <a:endParaRPr lang="en-GB" sz="3600" dirty="0"/>
          </a:p>
          <a:p>
            <a:endParaRPr lang="en-GB" dirty="0"/>
          </a:p>
        </p:txBody>
      </p:sp>
      <p:pic>
        <p:nvPicPr>
          <p:cNvPr id="8" name="Picture 7">
            <a:extLst>
              <a:ext uri="{FF2B5EF4-FFF2-40B4-BE49-F238E27FC236}">
                <a16:creationId xmlns:a16="http://schemas.microsoft.com/office/drawing/2014/main" id="{79E660CA-0D71-45E6-B6B0-946A9BCE2505}"/>
              </a:ext>
            </a:extLst>
          </p:cNvPr>
          <p:cNvPicPr>
            <a:picLocks noChangeAspect="1"/>
          </p:cNvPicPr>
          <p:nvPr/>
        </p:nvPicPr>
        <p:blipFill>
          <a:blip r:embed="rId3"/>
          <a:stretch>
            <a:fillRect/>
          </a:stretch>
        </p:blipFill>
        <p:spPr>
          <a:xfrm>
            <a:off x="939567" y="3658349"/>
            <a:ext cx="7538700" cy="2662033"/>
          </a:xfrm>
          <a:prstGeom prst="rect">
            <a:avLst/>
          </a:prstGeom>
        </p:spPr>
      </p:pic>
    </p:spTree>
    <p:extLst>
      <p:ext uri="{BB962C8B-B14F-4D97-AF65-F5344CB8AC3E}">
        <p14:creationId xmlns:p14="http://schemas.microsoft.com/office/powerpoint/2010/main" val="1838517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E2E50-4FD6-4A7F-978F-947858A62B3E}"/>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CA125DC4-10C6-4AEF-88AB-7BC0EA4E1486}"/>
              </a:ext>
            </a:extLst>
          </p:cNvPr>
          <p:cNvPicPr>
            <a:picLocks noChangeAspect="1"/>
          </p:cNvPicPr>
          <p:nvPr/>
        </p:nvPicPr>
        <p:blipFill>
          <a:blip r:embed="rId2"/>
          <a:stretch>
            <a:fillRect/>
          </a:stretch>
        </p:blipFill>
        <p:spPr>
          <a:xfrm>
            <a:off x="1224793" y="600091"/>
            <a:ext cx="6409189" cy="590865"/>
          </a:xfrm>
          <a:prstGeom prst="rect">
            <a:avLst/>
          </a:prstGeom>
        </p:spPr>
      </p:pic>
      <p:sp>
        <p:nvSpPr>
          <p:cNvPr id="5" name="TextBox 4">
            <a:extLst>
              <a:ext uri="{FF2B5EF4-FFF2-40B4-BE49-F238E27FC236}">
                <a16:creationId xmlns:a16="http://schemas.microsoft.com/office/drawing/2014/main" id="{AEB17E32-09FB-483B-A4B3-1DCF3D9CC545}"/>
              </a:ext>
            </a:extLst>
          </p:cNvPr>
          <p:cNvSpPr txBox="1"/>
          <p:nvPr/>
        </p:nvSpPr>
        <p:spPr>
          <a:xfrm>
            <a:off x="1424936" y="805832"/>
            <a:ext cx="6008901" cy="3231654"/>
          </a:xfrm>
          <a:prstGeom prst="rect">
            <a:avLst/>
          </a:prstGeom>
          <a:noFill/>
        </p:spPr>
        <p:txBody>
          <a:bodyPr wrap="square" rtlCol="0">
            <a:spAutoFit/>
          </a:bodyPr>
          <a:lstStyle/>
          <a:p>
            <a:endParaRPr lang="en-GB" sz="3600" dirty="0"/>
          </a:p>
          <a:p>
            <a:pPr algn="ctr"/>
            <a:r>
              <a:rPr lang="en-GB" sz="2800" dirty="0"/>
              <a:t>We are going to raise awareness of different issues in school to do with travel, such as road safety, travel skills, improving air quality and health and more as we go on throughout the year. </a:t>
            </a:r>
          </a:p>
        </p:txBody>
      </p:sp>
      <p:pic>
        <p:nvPicPr>
          <p:cNvPr id="6" name="Picture 5">
            <a:extLst>
              <a:ext uri="{FF2B5EF4-FFF2-40B4-BE49-F238E27FC236}">
                <a16:creationId xmlns:a16="http://schemas.microsoft.com/office/drawing/2014/main" id="{E41A70C1-94AF-4D76-A1AB-E7B4CF10E2AD}"/>
              </a:ext>
            </a:extLst>
          </p:cNvPr>
          <p:cNvPicPr>
            <a:picLocks noChangeAspect="1"/>
          </p:cNvPicPr>
          <p:nvPr/>
        </p:nvPicPr>
        <p:blipFill>
          <a:blip r:embed="rId3"/>
          <a:stretch>
            <a:fillRect/>
          </a:stretch>
        </p:blipFill>
        <p:spPr>
          <a:xfrm>
            <a:off x="5020897" y="4371291"/>
            <a:ext cx="3239287" cy="1886618"/>
          </a:xfrm>
          <a:prstGeom prst="rect">
            <a:avLst/>
          </a:prstGeom>
        </p:spPr>
      </p:pic>
      <p:pic>
        <p:nvPicPr>
          <p:cNvPr id="9" name="Picture 8">
            <a:extLst>
              <a:ext uri="{FF2B5EF4-FFF2-40B4-BE49-F238E27FC236}">
                <a16:creationId xmlns:a16="http://schemas.microsoft.com/office/drawing/2014/main" id="{6AFA07A9-3733-4B98-9BB8-9C0FD1B418E3}"/>
              </a:ext>
            </a:extLst>
          </p:cNvPr>
          <p:cNvPicPr>
            <a:picLocks noChangeAspect="1"/>
          </p:cNvPicPr>
          <p:nvPr/>
        </p:nvPicPr>
        <p:blipFill>
          <a:blip r:embed="rId4"/>
          <a:stretch>
            <a:fillRect/>
          </a:stretch>
        </p:blipFill>
        <p:spPr>
          <a:xfrm>
            <a:off x="1004498" y="4257085"/>
            <a:ext cx="3334705" cy="2000824"/>
          </a:xfrm>
          <a:prstGeom prst="rect">
            <a:avLst/>
          </a:prstGeom>
        </p:spPr>
      </p:pic>
    </p:spTree>
    <p:extLst>
      <p:ext uri="{BB962C8B-B14F-4D97-AF65-F5344CB8AC3E}">
        <p14:creationId xmlns:p14="http://schemas.microsoft.com/office/powerpoint/2010/main" val="998142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E2E50-4FD6-4A7F-978F-947858A62B3E}"/>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CA125DC4-10C6-4AEF-88AB-7BC0EA4E1486}"/>
              </a:ext>
            </a:extLst>
          </p:cNvPr>
          <p:cNvPicPr>
            <a:picLocks noChangeAspect="1"/>
          </p:cNvPicPr>
          <p:nvPr/>
        </p:nvPicPr>
        <p:blipFill>
          <a:blip r:embed="rId2"/>
          <a:stretch>
            <a:fillRect/>
          </a:stretch>
        </p:blipFill>
        <p:spPr>
          <a:xfrm>
            <a:off x="1224793" y="600091"/>
            <a:ext cx="6409189" cy="590865"/>
          </a:xfrm>
          <a:prstGeom prst="rect">
            <a:avLst/>
          </a:prstGeom>
        </p:spPr>
      </p:pic>
      <p:sp>
        <p:nvSpPr>
          <p:cNvPr id="5" name="TextBox 4">
            <a:extLst>
              <a:ext uri="{FF2B5EF4-FFF2-40B4-BE49-F238E27FC236}">
                <a16:creationId xmlns:a16="http://schemas.microsoft.com/office/drawing/2014/main" id="{AEB17E32-09FB-483B-A4B3-1DCF3D9CC545}"/>
              </a:ext>
            </a:extLst>
          </p:cNvPr>
          <p:cNvSpPr txBox="1"/>
          <p:nvPr/>
        </p:nvSpPr>
        <p:spPr>
          <a:xfrm>
            <a:off x="1625081" y="1312152"/>
            <a:ext cx="6008901" cy="2369880"/>
          </a:xfrm>
          <a:prstGeom prst="rect">
            <a:avLst/>
          </a:prstGeom>
          <a:noFill/>
        </p:spPr>
        <p:txBody>
          <a:bodyPr wrap="square" rtlCol="0">
            <a:spAutoFit/>
          </a:bodyPr>
          <a:lstStyle/>
          <a:p>
            <a:endParaRPr lang="en-GB" sz="3600" dirty="0"/>
          </a:p>
          <a:p>
            <a:pPr algn="ctr"/>
            <a:r>
              <a:rPr lang="en-GB" sz="2800" dirty="0"/>
              <a:t>Our first project is to introduce a competition that we would like you to take part in. Listen carefully to see what you have got to do.</a:t>
            </a:r>
          </a:p>
        </p:txBody>
      </p:sp>
      <p:pic>
        <p:nvPicPr>
          <p:cNvPr id="8" name="Picture 7">
            <a:extLst>
              <a:ext uri="{FF2B5EF4-FFF2-40B4-BE49-F238E27FC236}">
                <a16:creationId xmlns:a16="http://schemas.microsoft.com/office/drawing/2014/main" id="{4B9F5D40-4147-4703-BF36-49A04F8E2C7B}"/>
              </a:ext>
            </a:extLst>
          </p:cNvPr>
          <p:cNvPicPr>
            <a:picLocks noChangeAspect="1"/>
          </p:cNvPicPr>
          <p:nvPr/>
        </p:nvPicPr>
        <p:blipFill>
          <a:blip r:embed="rId3"/>
          <a:stretch>
            <a:fillRect/>
          </a:stretch>
        </p:blipFill>
        <p:spPr>
          <a:xfrm>
            <a:off x="836804" y="4291792"/>
            <a:ext cx="3552825" cy="2028825"/>
          </a:xfrm>
          <a:prstGeom prst="rect">
            <a:avLst/>
          </a:prstGeom>
        </p:spPr>
      </p:pic>
      <p:pic>
        <p:nvPicPr>
          <p:cNvPr id="9" name="Picture 8">
            <a:extLst>
              <a:ext uri="{FF2B5EF4-FFF2-40B4-BE49-F238E27FC236}">
                <a16:creationId xmlns:a16="http://schemas.microsoft.com/office/drawing/2014/main" id="{59379EAC-6327-4CED-A5EB-71760661501E}"/>
              </a:ext>
            </a:extLst>
          </p:cNvPr>
          <p:cNvPicPr>
            <a:picLocks noChangeAspect="1"/>
          </p:cNvPicPr>
          <p:nvPr/>
        </p:nvPicPr>
        <p:blipFill>
          <a:blip r:embed="rId4"/>
          <a:stretch>
            <a:fillRect/>
          </a:stretch>
        </p:blipFill>
        <p:spPr>
          <a:xfrm>
            <a:off x="4567235" y="4286809"/>
            <a:ext cx="3581992" cy="2028825"/>
          </a:xfrm>
          <a:prstGeom prst="rect">
            <a:avLst/>
          </a:prstGeom>
        </p:spPr>
      </p:pic>
    </p:spTree>
    <p:extLst>
      <p:ext uri="{BB962C8B-B14F-4D97-AF65-F5344CB8AC3E}">
        <p14:creationId xmlns:p14="http://schemas.microsoft.com/office/powerpoint/2010/main" val="3446478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6F6D4AD-2FCF-4CB9-B6BE-5A6B9627D926}"/>
              </a:ext>
            </a:extLst>
          </p:cNvPr>
          <p:cNvPicPr>
            <a:picLocks noChangeAspect="1"/>
          </p:cNvPicPr>
          <p:nvPr/>
        </p:nvPicPr>
        <p:blipFill>
          <a:blip r:embed="rId2"/>
          <a:stretch>
            <a:fillRect/>
          </a:stretch>
        </p:blipFill>
        <p:spPr>
          <a:xfrm>
            <a:off x="5796045" y="1408407"/>
            <a:ext cx="2886561" cy="4041186"/>
          </a:xfrm>
          <a:prstGeom prst="rect">
            <a:avLst/>
          </a:prstGeom>
        </p:spPr>
      </p:pic>
      <p:sp>
        <p:nvSpPr>
          <p:cNvPr id="6" name="TextBox 5">
            <a:extLst>
              <a:ext uri="{FF2B5EF4-FFF2-40B4-BE49-F238E27FC236}">
                <a16:creationId xmlns:a16="http://schemas.microsoft.com/office/drawing/2014/main" id="{69C70FD8-848A-49DA-8939-EFA35BE2EA57}"/>
              </a:ext>
            </a:extLst>
          </p:cNvPr>
          <p:cNvSpPr txBox="1"/>
          <p:nvPr/>
        </p:nvSpPr>
        <p:spPr>
          <a:xfrm>
            <a:off x="729842" y="721453"/>
            <a:ext cx="4932727" cy="6025496"/>
          </a:xfrm>
          <a:prstGeom prst="rect">
            <a:avLst/>
          </a:prstGeom>
          <a:noFill/>
        </p:spPr>
        <p:txBody>
          <a:bodyPr wrap="square" rtlCol="0">
            <a:spAutoFit/>
          </a:bodyPr>
          <a:lstStyle/>
          <a:p>
            <a:pPr algn="ctr">
              <a:lnSpc>
                <a:spcPct val="107000"/>
              </a:lnSpc>
              <a:spcAft>
                <a:spcPts val="800"/>
              </a:spcAft>
              <a:tabLst>
                <a:tab pos="2865755" algn="ctr"/>
                <a:tab pos="5731510" algn="r"/>
                <a:tab pos="457200" algn="l"/>
              </a:tabLst>
            </a:pPr>
            <a:r>
              <a:rPr lang="en-GB" sz="1800" dirty="0">
                <a:effectLst/>
                <a:latin typeface="Calibri" panose="020F0502020204030204" pitchFamily="34" charset="0"/>
                <a:ea typeface="Calibri" panose="020F0502020204030204" pitchFamily="34" charset="0"/>
                <a:cs typeface="Calibri" panose="020F0502020204030204" pitchFamily="34" charset="0"/>
              </a:rPr>
              <a:t>For </a:t>
            </a:r>
            <a:r>
              <a:rPr lang="en-GB" dirty="0">
                <a:effectLst/>
                <a:latin typeface="Calibri" panose="020F0502020204030204" pitchFamily="34" charset="0"/>
                <a:ea typeface="Calibri" panose="020F0502020204030204" pitchFamily="34" charset="0"/>
                <a:cs typeface="Calibri" panose="020F0502020204030204" pitchFamily="34" charset="0"/>
              </a:rPr>
              <a:t>Road Safety Week </a:t>
            </a:r>
            <a:r>
              <a:rPr lang="en-GB" sz="1800" dirty="0">
                <a:effectLst/>
                <a:latin typeface="Calibri" panose="020F0502020204030204" pitchFamily="34" charset="0"/>
                <a:ea typeface="Calibri" panose="020F0502020204030204" pitchFamily="34" charset="0"/>
                <a:cs typeface="Calibri" panose="020F0502020204030204" pitchFamily="34" charset="0"/>
              </a:rPr>
              <a:t>we would like you to design a poster promoting how to cross roads safely. Make your poster stand out by adding colours, text and images/ drawings. Write down important information on your poster to let people know how to stay safe while crossing the road.</a:t>
            </a:r>
          </a:p>
          <a:p>
            <a:pPr algn="ctr">
              <a:lnSpc>
                <a:spcPct val="107000"/>
              </a:lnSpc>
              <a:spcAft>
                <a:spcPts val="800"/>
              </a:spcAft>
              <a:tabLst>
                <a:tab pos="2865755" algn="ctr"/>
                <a:tab pos="5731510" algn="r"/>
                <a:tab pos="457200" algn="l"/>
              </a:tabLst>
            </a:pPr>
            <a:endParaRPr lang="en-GB" dirty="0">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tabLst>
                <a:tab pos="2865755" algn="ctr"/>
                <a:tab pos="5731510" algn="r"/>
                <a:tab pos="457200"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Please bring in your completed Road Safety poster by Monday 27</a:t>
            </a:r>
            <a:r>
              <a:rPr lang="en-GB" sz="18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dirty="0">
                <a:effectLst/>
                <a:latin typeface="Calibri" panose="020F0502020204030204" pitchFamily="34" charset="0"/>
                <a:ea typeface="Calibri" panose="020F0502020204030204" pitchFamily="34" charset="0"/>
                <a:cs typeface="Times New Roman" panose="02020603050405020304" pitchFamily="18" charset="0"/>
              </a:rPr>
              <a:t> January 2025 and give it to your class teacher. Make sure that you write your name and class at the back of your design. The posters will be judged by us and Mrs Ziane. The winner will have their design made into a banner which will be displayed on the school railings outside of school to help people stay safe while crossing roads.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tabLst>
                <a:tab pos="2865755" algn="ctr"/>
                <a:tab pos="5731510" algn="r"/>
                <a:tab pos="457200" algn="l"/>
              </a:tabLs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Good luck!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800"/>
              </a:spcAft>
              <a:tabLst>
                <a:tab pos="2865755" algn="ctr"/>
                <a:tab pos="5731510" algn="r"/>
                <a:tab pos="457200" algn="l"/>
              </a:tabLs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6237210"/>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TotalTime>
  <Words>228</Words>
  <Application>Microsoft Office PowerPoint</Application>
  <PresentationFormat>On-screen Show (4:3)</PresentationFormat>
  <Paragraphs>15</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Disclaimer</dc:title>
  <dc:creator>Twinkl Twinkl</dc:creator>
  <cp:lastModifiedBy>Mantee Doogan</cp:lastModifiedBy>
  <cp:revision>8</cp:revision>
  <dcterms:created xsi:type="dcterms:W3CDTF">2021-12-07T12:03:22Z</dcterms:created>
  <dcterms:modified xsi:type="dcterms:W3CDTF">2025-01-08T16:25:11Z</dcterms:modified>
</cp:coreProperties>
</file>