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8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6" r:id="rId14"/>
    <p:sldId id="26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B3F49E-C110-4079-9E2D-F1199C74D2A8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BB95A4-CBBB-4A16-BE66-A4759B9166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438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3757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992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2977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116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839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8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728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1251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160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211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9380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1237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5174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7944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6140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0690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408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7D1751E-6FE6-45F4-9D9F-70DE6DCFE4AB}" type="datetimeFigureOut">
              <a:rPr lang="en-GB" smtClean="0"/>
              <a:t>20/10/2025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E0E0738-BB34-4231-BD92-B80A93754A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499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imestables.co.uk/" TargetMode="External"/><Relationship Id="rId2" Type="http://schemas.openxmlformats.org/officeDocument/2006/relationships/hyperlink" Target="https://mathsframe.co.uk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topmarks.co.uk/maths-games/7-11-years/times-tables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2ABDE-AC4F-466B-B592-7DB4DDCF355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Multiplication Tables Check(MTC)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7F492D-F71F-49D0-BDA5-4D7FED4CC71A}"/>
              </a:ext>
            </a:extLst>
          </p:cNvPr>
          <p:cNvSpPr txBox="1"/>
          <p:nvPr/>
        </p:nvSpPr>
        <p:spPr>
          <a:xfrm>
            <a:off x="4219303" y="3788229"/>
            <a:ext cx="4088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Information session </a:t>
            </a:r>
          </a:p>
        </p:txBody>
      </p:sp>
    </p:spTree>
    <p:extLst>
      <p:ext uri="{BB962C8B-B14F-4D97-AF65-F5344CB8AC3E}">
        <p14:creationId xmlns:p14="http://schemas.microsoft.com/office/powerpoint/2010/main" val="3101885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06B8D9-2B12-42E4-A360-BC7A668F7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4581" y="3309698"/>
            <a:ext cx="7482838" cy="663788"/>
          </a:xfrm>
        </p:spPr>
        <p:txBody>
          <a:bodyPr>
            <a:normAutofit fontScale="90000"/>
          </a:bodyPr>
          <a:lstStyle/>
          <a:p>
            <a:r>
              <a:rPr lang="en-US" dirty="0"/>
              <a:t>Mrs Wilden</a:t>
            </a:r>
            <a:br>
              <a:rPr lang="en-US" dirty="0"/>
            </a:br>
            <a:r>
              <a:rPr lang="en-US" dirty="0"/>
              <a:t>Year 1 and 2 QED lead </a:t>
            </a:r>
            <a:br>
              <a:rPr lang="en-US" dirty="0"/>
            </a:br>
            <a:r>
              <a:rPr lang="en-US" dirty="0"/>
              <a:t>Maths lead for EYFS to Year 6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3457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AA24BE-3784-467C-8A78-2B61AF13F3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5" t="14793" r="5110" b="8065"/>
          <a:stretch/>
        </p:blipFill>
        <p:spPr>
          <a:xfrm>
            <a:off x="2006915" y="752301"/>
            <a:ext cx="8178169" cy="535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341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16588C-F1E7-4E1A-B207-7568763792E0}"/>
              </a:ext>
            </a:extLst>
          </p:cNvPr>
          <p:cNvSpPr txBox="1"/>
          <p:nvPr/>
        </p:nvSpPr>
        <p:spPr>
          <a:xfrm>
            <a:off x="1139687" y="2133601"/>
            <a:ext cx="991262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the MTC?</a:t>
            </a:r>
          </a:p>
          <a:p>
            <a:endParaRPr lang="en-GB" sz="2800" dirty="0"/>
          </a:p>
          <a:p>
            <a:r>
              <a:rPr lang="en-GB" sz="2800" dirty="0"/>
              <a:t>When is it ?</a:t>
            </a:r>
          </a:p>
          <a:p>
            <a:endParaRPr lang="en-GB" sz="2800" dirty="0"/>
          </a:p>
          <a:p>
            <a:r>
              <a:rPr lang="en-GB" sz="2800" dirty="0"/>
              <a:t>How is my child supported in school to learn their times tables ?</a:t>
            </a:r>
          </a:p>
          <a:p>
            <a:endParaRPr lang="en-GB" sz="2800" dirty="0"/>
          </a:p>
          <a:p>
            <a:r>
              <a:rPr lang="en-GB" sz="2800" dirty="0"/>
              <a:t>How can I help my child learn their times tables?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04AFBE-EF2B-4A56-8A3C-EF0B6AC71B64}"/>
              </a:ext>
            </a:extLst>
          </p:cNvPr>
          <p:cNvSpPr txBox="1"/>
          <p:nvPr/>
        </p:nvSpPr>
        <p:spPr>
          <a:xfrm>
            <a:off x="2385391" y="463826"/>
            <a:ext cx="76862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/>
              <a:t>Question this session will answer </a:t>
            </a:r>
          </a:p>
        </p:txBody>
      </p:sp>
    </p:spTree>
    <p:extLst>
      <p:ext uri="{BB962C8B-B14F-4D97-AF65-F5344CB8AC3E}">
        <p14:creationId xmlns:p14="http://schemas.microsoft.com/office/powerpoint/2010/main" val="3968029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D46FAAD-2D74-43EC-9418-4104CA8414B0}"/>
              </a:ext>
            </a:extLst>
          </p:cNvPr>
          <p:cNvSpPr txBox="1"/>
          <p:nvPr/>
        </p:nvSpPr>
        <p:spPr>
          <a:xfrm>
            <a:off x="1176130" y="822500"/>
            <a:ext cx="611587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/>
              <a:t>What is the MTC?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71734C-0A13-44CB-8740-3FE6A8214185}"/>
              </a:ext>
            </a:extLst>
          </p:cNvPr>
          <p:cNvSpPr txBox="1"/>
          <p:nvPr/>
        </p:nvSpPr>
        <p:spPr>
          <a:xfrm>
            <a:off x="1176130" y="1407275"/>
            <a:ext cx="978010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+mj-lt"/>
              </a:rPr>
              <a:t>The Multiplication Tables Check is a statutory government check for all year 4 pupils.</a:t>
            </a:r>
          </a:p>
          <a:p>
            <a:endParaRPr lang="en-GB" sz="2400" dirty="0">
              <a:latin typeface="+mj-lt"/>
            </a:endParaRPr>
          </a:p>
          <a:p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+mj-lt"/>
              </a:rPr>
              <a:t>The purpose of the 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MTC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0B0C0C"/>
                </a:solidFill>
                <a:effectLst/>
                <a:latin typeface="+mj-lt"/>
              </a:rPr>
              <a:t> is to determine whether pupils can recall their times tables fluently, which is essential for future success in mathematics.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</a:t>
            </a:r>
          </a:p>
          <a:p>
            <a:endParaRPr lang="en-US" altLang="en-US" sz="2400" dirty="0">
              <a:latin typeface="+mj-lt"/>
            </a:endParaRPr>
          </a:p>
          <a:p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Children answer 25 multiplication questions on an </a:t>
            </a:r>
            <a:r>
              <a:rPr lang="en-US" altLang="en-US" sz="2400" dirty="0" err="1">
                <a:latin typeface="+mj-lt"/>
              </a:rPr>
              <a:t>I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pad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. They have 6 seconds to answer the question before the question disappears and the next one appears.</a:t>
            </a:r>
          </a:p>
          <a:p>
            <a:endParaRPr lang="en-US" altLang="en-US" sz="2400" dirty="0">
              <a:latin typeface="+mj-lt"/>
            </a:endParaRPr>
          </a:p>
          <a:p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The questions cover all facts up to  12x12 </a:t>
            </a:r>
          </a:p>
          <a:p>
            <a:endParaRPr lang="en-US" altLang="en-US" sz="2400" dirty="0">
              <a:latin typeface="+mj-lt"/>
            </a:endParaRPr>
          </a:p>
          <a:p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We normally carry out the check in small groups. First the children use Times tables rock stars to warm up and then they start the check. </a:t>
            </a:r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4956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D05331-4DDA-4484-BEB1-860AD94CA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7840" y="1577009"/>
            <a:ext cx="4538456" cy="31313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6BB601-09CE-4AA2-B74B-3D9CF6E34FF1}"/>
              </a:ext>
            </a:extLst>
          </p:cNvPr>
          <p:cNvSpPr txBox="1"/>
          <p:nvPr/>
        </p:nvSpPr>
        <p:spPr>
          <a:xfrm>
            <a:off x="1033669" y="704093"/>
            <a:ext cx="43997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children answer 3 practice questions which do not count in their score.</a:t>
            </a:r>
          </a:p>
          <a:p>
            <a:endParaRPr lang="en-GB" sz="2400" dirty="0"/>
          </a:p>
          <a:p>
            <a:r>
              <a:rPr lang="en-GB" sz="2400" dirty="0"/>
              <a:t>When instructed to, they then start the check.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C0E5AD-CA1F-47CE-B930-6984008AD65B}"/>
              </a:ext>
            </a:extLst>
          </p:cNvPr>
          <p:cNvSpPr txBox="1"/>
          <p:nvPr/>
        </p:nvSpPr>
        <p:spPr>
          <a:xfrm>
            <a:off x="1033669" y="3369578"/>
            <a:ext cx="43997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the weeks running up to the check, the children practice using the </a:t>
            </a:r>
            <a:r>
              <a:rPr lang="en-GB" sz="2400" i="1" dirty="0"/>
              <a:t>Try it out </a:t>
            </a:r>
            <a:r>
              <a:rPr lang="en-GB" sz="2400" dirty="0"/>
              <a:t>page supplied by the Government. </a:t>
            </a:r>
          </a:p>
          <a:p>
            <a:r>
              <a:rPr lang="en-GB" sz="2400" dirty="0"/>
              <a:t>This allows them to become familiar with the layout of the check. </a:t>
            </a:r>
          </a:p>
        </p:txBody>
      </p:sp>
    </p:spTree>
    <p:extLst>
      <p:ext uri="{BB962C8B-B14F-4D97-AF65-F5344CB8AC3E}">
        <p14:creationId xmlns:p14="http://schemas.microsoft.com/office/powerpoint/2010/main" val="144795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44FD486-4032-4E93-80BE-40F8D6C662C0}"/>
              </a:ext>
            </a:extLst>
          </p:cNvPr>
          <p:cNvSpPr txBox="1"/>
          <p:nvPr/>
        </p:nvSpPr>
        <p:spPr>
          <a:xfrm>
            <a:off x="1149627" y="1008030"/>
            <a:ext cx="61158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When is it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81E87C-608B-49B0-8314-2D11F912BCCA}"/>
              </a:ext>
            </a:extLst>
          </p:cNvPr>
          <p:cNvSpPr txBox="1"/>
          <p:nvPr/>
        </p:nvSpPr>
        <p:spPr>
          <a:xfrm>
            <a:off x="1149627" y="1815548"/>
            <a:ext cx="83091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check takes place in June. It is spread over two weeks so any children who are absent will still be able to do the check. </a:t>
            </a:r>
          </a:p>
        </p:txBody>
      </p:sp>
    </p:spTree>
    <p:extLst>
      <p:ext uri="{BB962C8B-B14F-4D97-AF65-F5344CB8AC3E}">
        <p14:creationId xmlns:p14="http://schemas.microsoft.com/office/powerpoint/2010/main" val="1715167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267D0C-14DD-405B-B32D-5E46025A9936}"/>
              </a:ext>
            </a:extLst>
          </p:cNvPr>
          <p:cNvSpPr txBox="1"/>
          <p:nvPr/>
        </p:nvSpPr>
        <p:spPr>
          <a:xfrm>
            <a:off x="1078394" y="650221"/>
            <a:ext cx="100352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How is my child supported in school to learn their times tables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51D74F-5635-4252-9D8C-2B82138871B3}"/>
              </a:ext>
            </a:extLst>
          </p:cNvPr>
          <p:cNvSpPr txBox="1"/>
          <p:nvPr/>
        </p:nvSpPr>
        <p:spPr>
          <a:xfrm>
            <a:off x="1186069" y="1338470"/>
            <a:ext cx="9501809" cy="4472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400" dirty="0"/>
              <a:t>Times tables are built into our maths curriculum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400" dirty="0"/>
              <a:t>We have a half termly Becontree Times Tables challenge competition across the school. Children receive certificates for this.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GB" sz="2400" dirty="0"/>
              <a:t> After lunch time the children complete times tables questions while the teacher is calling the register.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GB" sz="2400" dirty="0"/>
              <a:t>Home learning expectation – Children should be using Times tables Rock    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    stars (TTRS) </a:t>
            </a:r>
            <a:r>
              <a:rPr lang="en-GB" sz="2400"/>
              <a:t>at least 3 </a:t>
            </a:r>
            <a:r>
              <a:rPr lang="en-GB" sz="2400" dirty="0"/>
              <a:t>times a week for at least 10 minutes. Sound Check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- Weekly TTRS competition across the school  </a:t>
            </a:r>
          </a:p>
        </p:txBody>
      </p:sp>
    </p:spTree>
    <p:extLst>
      <p:ext uri="{BB962C8B-B14F-4D97-AF65-F5344CB8AC3E}">
        <p14:creationId xmlns:p14="http://schemas.microsoft.com/office/powerpoint/2010/main" val="255847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2CB79B-0F76-4318-B63C-1ABEF4478A71}"/>
              </a:ext>
            </a:extLst>
          </p:cNvPr>
          <p:cNvSpPr txBox="1"/>
          <p:nvPr/>
        </p:nvSpPr>
        <p:spPr>
          <a:xfrm>
            <a:off x="1351722" y="1219200"/>
            <a:ext cx="9899374" cy="3918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hold mock tests throughout the year</a:t>
            </a:r>
          </a:p>
          <a:p>
            <a:endParaRPr lang="en-GB" sz="2400" dirty="0"/>
          </a:p>
          <a:p>
            <a:r>
              <a:rPr lang="en-GB" sz="2400" dirty="0"/>
              <a:t>You will be send a letter letting you know the score your child achieved.</a:t>
            </a:r>
          </a:p>
          <a:p>
            <a:pPr>
              <a:lnSpc>
                <a:spcPct val="150000"/>
              </a:lnSpc>
            </a:pPr>
            <a:endParaRPr lang="en-GB" sz="2400" dirty="0"/>
          </a:p>
          <a:p>
            <a:pPr>
              <a:lnSpc>
                <a:spcPct val="150000"/>
              </a:lnSpc>
            </a:pPr>
            <a:r>
              <a:rPr lang="en-GB" sz="2400" dirty="0"/>
              <a:t>Children who are struggling to improve, will be asked to attend a lunchtime     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Club. This involves them coming into the year 4 classroom before or after   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 having there lunch( depending on the rota) and completing 10 minutes of   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 TTRS. The teacher will ask them to complete either a Sound Check or Jamming.  </a:t>
            </a:r>
          </a:p>
        </p:txBody>
      </p:sp>
    </p:spTree>
    <p:extLst>
      <p:ext uri="{BB962C8B-B14F-4D97-AF65-F5344CB8AC3E}">
        <p14:creationId xmlns:p14="http://schemas.microsoft.com/office/powerpoint/2010/main" val="4009249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2C8D27-3D98-42C5-A50B-8EFF83195A0E}"/>
              </a:ext>
            </a:extLst>
          </p:cNvPr>
          <p:cNvSpPr txBox="1"/>
          <p:nvPr/>
        </p:nvSpPr>
        <p:spPr>
          <a:xfrm>
            <a:off x="950843" y="795995"/>
            <a:ext cx="84184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How can I help my child learn their times tables?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A0D94D-6E4E-495D-8400-E46FE690D98A}"/>
              </a:ext>
            </a:extLst>
          </p:cNvPr>
          <p:cNvSpPr txBox="1"/>
          <p:nvPr/>
        </p:nvSpPr>
        <p:spPr>
          <a:xfrm>
            <a:off x="950843" y="1444487"/>
            <a:ext cx="985961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r>
              <a:rPr lang="en-GB" sz="2400" dirty="0"/>
              <a:t>Reward and praise the use of TTRS at home.</a:t>
            </a:r>
          </a:p>
          <a:p>
            <a:endParaRPr lang="en-GB" sz="2400" dirty="0"/>
          </a:p>
          <a:p>
            <a:r>
              <a:rPr lang="en-GB" sz="2400" dirty="0"/>
              <a:t>Skip count together in the car, on the walk to school e.g. 7,14,21… </a:t>
            </a:r>
          </a:p>
          <a:p>
            <a:endParaRPr lang="en-GB" sz="2400" dirty="0"/>
          </a:p>
          <a:p>
            <a:r>
              <a:rPr lang="en-GB" sz="2400" dirty="0"/>
              <a:t>Play tables tennis – You say 6, they say 12, you say 18, they say 24</a:t>
            </a:r>
          </a:p>
          <a:p>
            <a:endParaRPr lang="en-GB" sz="2400" dirty="0"/>
          </a:p>
          <a:p>
            <a:r>
              <a:rPr lang="en-GB" sz="2400" dirty="0"/>
              <a:t>If your child is really struggling, let them use the times tables sheet we have given them to support their recall. </a:t>
            </a:r>
          </a:p>
          <a:p>
            <a:endParaRPr lang="en-GB" sz="2400" dirty="0"/>
          </a:p>
          <a:p>
            <a:r>
              <a:rPr lang="en-GB" sz="2400" dirty="0"/>
              <a:t>Also, practice 2 or 3 facts e.g. 3,6,9. Once they have remembered those, add one more e.g. 3,6,9,12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22328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F941C3-A990-4891-9789-362E69FA95AE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8" b="4590"/>
          <a:stretch/>
        </p:blipFill>
        <p:spPr bwMode="auto">
          <a:xfrm>
            <a:off x="3863836" y="1116185"/>
            <a:ext cx="7267989" cy="46256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086D52-855F-43DA-A761-4C39B3325E96}"/>
              </a:ext>
            </a:extLst>
          </p:cNvPr>
          <p:cNvSpPr txBox="1"/>
          <p:nvPr/>
        </p:nvSpPr>
        <p:spPr>
          <a:xfrm>
            <a:off x="954157" y="982176"/>
            <a:ext cx="269019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Your child will be given this sheet as well as a sheet with all the times tables facts.</a:t>
            </a:r>
          </a:p>
          <a:p>
            <a:endParaRPr lang="en-GB" sz="2400" dirty="0"/>
          </a:p>
          <a:p>
            <a:r>
              <a:rPr lang="en-GB" sz="2400" dirty="0"/>
              <a:t>If they can recall these facts they will stand a better chance of scoring well.</a:t>
            </a:r>
          </a:p>
          <a:p>
            <a:r>
              <a:rPr lang="en-GB" sz="2400" b="0" i="0" dirty="0">
                <a:solidFill>
                  <a:srgbClr val="001D35"/>
                </a:solidFill>
                <a:effectLst/>
                <a:latin typeface="Google Sans"/>
              </a:rPr>
              <a:t> </a:t>
            </a:r>
          </a:p>
          <a:p>
            <a:r>
              <a:rPr lang="en-GB" sz="2400" dirty="0">
                <a:solidFill>
                  <a:srgbClr val="001D35"/>
                </a:solidFill>
                <a:latin typeface="Google Sans"/>
              </a:rPr>
              <a:t>*</a:t>
            </a:r>
            <a:r>
              <a:rPr lang="en-GB" sz="2400" b="0" i="0" dirty="0">
                <a:solidFill>
                  <a:srgbClr val="001D35"/>
                </a:solidFill>
                <a:effectLst/>
                <a:latin typeface="+mj-lt"/>
              </a:rPr>
              <a:t>commutativity</a:t>
            </a:r>
            <a:r>
              <a:rPr lang="en-GB" sz="2400" dirty="0">
                <a:latin typeface="+mj-lt"/>
              </a:rPr>
              <a:t>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41544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7C8E0B-6E0E-4852-92BA-38100C75A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102" y="1771411"/>
            <a:ext cx="6894919" cy="3781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285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BD8BF25-FE36-4D7F-8E62-2F25042CCEC4}"/>
              </a:ext>
            </a:extLst>
          </p:cNvPr>
          <p:cNvSpPr txBox="1"/>
          <p:nvPr/>
        </p:nvSpPr>
        <p:spPr>
          <a:xfrm>
            <a:off x="1616765" y="954157"/>
            <a:ext cx="4479235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Other websites </a:t>
            </a:r>
          </a:p>
          <a:p>
            <a:endParaRPr lang="en-GB" dirty="0"/>
          </a:p>
          <a:p>
            <a:r>
              <a:rPr lang="en-GB" sz="2800" dirty="0"/>
              <a:t>Maths Frame </a:t>
            </a:r>
          </a:p>
          <a:p>
            <a:r>
              <a:rPr lang="en-GB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https://mathsframe.co.uk/</a:t>
            </a:r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sz="2800" dirty="0"/>
              <a:t>Timestables.com</a:t>
            </a:r>
          </a:p>
          <a:p>
            <a:r>
              <a:rPr lang="en-GB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https://www.timestables.co.uk/</a:t>
            </a:r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  <a:p>
            <a:endParaRPr lang="en-GB" dirty="0"/>
          </a:p>
          <a:p>
            <a:r>
              <a:rPr lang="en-GB" sz="2800" dirty="0"/>
              <a:t>Topmarks.co.uk </a:t>
            </a:r>
          </a:p>
          <a:p>
            <a:r>
              <a:rPr lang="en-GB" dirty="0">
                <a:solidFill>
                  <a:srgbClr val="0070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https://www.topmarks.co.uk/maths-games/7-11-years/times-tables</a:t>
            </a:r>
            <a:endParaRPr lang="en-GB" dirty="0">
              <a:solidFill>
                <a:srgbClr val="0070C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6585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0AB93BB-CB7F-46B6-8432-F24E2BFA1EC7}"/>
              </a:ext>
            </a:extLst>
          </p:cNvPr>
          <p:cNvSpPr txBox="1"/>
          <p:nvPr/>
        </p:nvSpPr>
        <p:spPr>
          <a:xfrm>
            <a:off x="4059720" y="1417983"/>
            <a:ext cx="7129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Any questions?</a:t>
            </a:r>
          </a:p>
        </p:txBody>
      </p:sp>
      <p:pic>
        <p:nvPicPr>
          <p:cNvPr id="2050" name="Picture 2" descr="Effective Questioning Techniques - IEEE ...">
            <a:extLst>
              <a:ext uri="{FF2B5EF4-FFF2-40B4-BE49-F238E27FC236}">
                <a16:creationId xmlns:a16="http://schemas.microsoft.com/office/drawing/2014/main" id="{82391736-2FC7-406F-8A10-385BEA209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161" y="2440081"/>
            <a:ext cx="4444706" cy="2585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5320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TM02900743[[fn=Organic]]</Template>
  <TotalTime>228</TotalTime>
  <Words>638</Words>
  <Application>Microsoft Office PowerPoint</Application>
  <PresentationFormat>Widescreen</PresentationFormat>
  <Paragraphs>76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Garamond</vt:lpstr>
      <vt:lpstr>Google Sans</vt:lpstr>
      <vt:lpstr>Organic</vt:lpstr>
      <vt:lpstr>Multiplication Tables Check(MTC) </vt:lpstr>
      <vt:lpstr>Mrs Wilden Year 1 and 2 QED lead  Maths lead for EYFS to Year 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Multiplication Tables Check(MTC)</dc:title>
  <dc:creator>Wilden, K</dc:creator>
  <cp:lastModifiedBy>Wilden, K</cp:lastModifiedBy>
  <cp:revision>20</cp:revision>
  <dcterms:created xsi:type="dcterms:W3CDTF">2025-10-08T08:07:36Z</dcterms:created>
  <dcterms:modified xsi:type="dcterms:W3CDTF">2025-10-20T08:48:17Z</dcterms:modified>
</cp:coreProperties>
</file>