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E6900"/>
    <a:srgbClr val="CC99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F944DA-C354-4717-BE64-54558765069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028D7E1-A13E-4676-9390-18474714F9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A58FFD7-AE53-4CEF-BB51-B20BC5FC7F3B}"/>
              </a:ext>
            </a:extLst>
          </p:cNvPr>
          <p:cNvSpPr>
            <a:spLocks noGrp="1"/>
          </p:cNvSpPr>
          <p:nvPr>
            <p:ph type="dt" sz="half" idx="10"/>
          </p:nvPr>
        </p:nvSpPr>
        <p:spPr/>
        <p:txBody>
          <a:bodyPr/>
          <a:lstStyle/>
          <a:p>
            <a:fld id="{5594CE5E-BBD3-4688-9301-9F462951FC30}" type="datetimeFigureOut">
              <a:rPr lang="en-GB" smtClean="0"/>
              <a:t>30/06/2022</a:t>
            </a:fld>
            <a:endParaRPr lang="en-GB"/>
          </a:p>
        </p:txBody>
      </p:sp>
      <p:sp>
        <p:nvSpPr>
          <p:cNvPr id="5" name="Footer Placeholder 4">
            <a:extLst>
              <a:ext uri="{FF2B5EF4-FFF2-40B4-BE49-F238E27FC236}">
                <a16:creationId xmlns:a16="http://schemas.microsoft.com/office/drawing/2014/main" id="{A69BD670-1024-4D68-A8FB-2294A46FA2F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52D5F94-A34F-46CE-B362-996D48214051}"/>
              </a:ext>
            </a:extLst>
          </p:cNvPr>
          <p:cNvSpPr>
            <a:spLocks noGrp="1"/>
          </p:cNvSpPr>
          <p:nvPr>
            <p:ph type="sldNum" sz="quarter" idx="12"/>
          </p:nvPr>
        </p:nvSpPr>
        <p:spPr/>
        <p:txBody>
          <a:bodyPr/>
          <a:lstStyle/>
          <a:p>
            <a:fld id="{34A071D0-CD24-48C7-9FBE-5DDAE364D761}" type="slidenum">
              <a:rPr lang="en-GB" smtClean="0"/>
              <a:t>‹#›</a:t>
            </a:fld>
            <a:endParaRPr lang="en-GB"/>
          </a:p>
        </p:txBody>
      </p:sp>
    </p:spTree>
    <p:extLst>
      <p:ext uri="{BB962C8B-B14F-4D97-AF65-F5344CB8AC3E}">
        <p14:creationId xmlns:p14="http://schemas.microsoft.com/office/powerpoint/2010/main" val="3759784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49A62-8124-4EB2-B456-E3AE17BF7E5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911A640-430F-4088-86B1-B596BD5D95A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35C205-4D8C-48D2-B5C9-2BB5C07CFFC6}"/>
              </a:ext>
            </a:extLst>
          </p:cNvPr>
          <p:cNvSpPr>
            <a:spLocks noGrp="1"/>
          </p:cNvSpPr>
          <p:nvPr>
            <p:ph type="dt" sz="half" idx="10"/>
          </p:nvPr>
        </p:nvSpPr>
        <p:spPr/>
        <p:txBody>
          <a:bodyPr/>
          <a:lstStyle/>
          <a:p>
            <a:fld id="{5594CE5E-BBD3-4688-9301-9F462951FC30}" type="datetimeFigureOut">
              <a:rPr lang="en-GB" smtClean="0"/>
              <a:t>30/06/2022</a:t>
            </a:fld>
            <a:endParaRPr lang="en-GB"/>
          </a:p>
        </p:txBody>
      </p:sp>
      <p:sp>
        <p:nvSpPr>
          <p:cNvPr id="5" name="Footer Placeholder 4">
            <a:extLst>
              <a:ext uri="{FF2B5EF4-FFF2-40B4-BE49-F238E27FC236}">
                <a16:creationId xmlns:a16="http://schemas.microsoft.com/office/drawing/2014/main" id="{3B5E869D-C7B8-41DC-8DBE-50EBA43C5DF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7CC80A1-13E6-4897-8F0E-46DBEFE75078}"/>
              </a:ext>
            </a:extLst>
          </p:cNvPr>
          <p:cNvSpPr>
            <a:spLocks noGrp="1"/>
          </p:cNvSpPr>
          <p:nvPr>
            <p:ph type="sldNum" sz="quarter" idx="12"/>
          </p:nvPr>
        </p:nvSpPr>
        <p:spPr/>
        <p:txBody>
          <a:bodyPr/>
          <a:lstStyle/>
          <a:p>
            <a:fld id="{34A071D0-CD24-48C7-9FBE-5DDAE364D761}" type="slidenum">
              <a:rPr lang="en-GB" smtClean="0"/>
              <a:t>‹#›</a:t>
            </a:fld>
            <a:endParaRPr lang="en-GB"/>
          </a:p>
        </p:txBody>
      </p:sp>
    </p:spTree>
    <p:extLst>
      <p:ext uri="{BB962C8B-B14F-4D97-AF65-F5344CB8AC3E}">
        <p14:creationId xmlns:p14="http://schemas.microsoft.com/office/powerpoint/2010/main" val="22228101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835CFD-FB58-4D0A-9B9B-B33BF147BE3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81A2FC6-FEB5-4C20-BFFA-9C00FD363E5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778DDE8-1419-4E89-97C7-F5A362BCC890}"/>
              </a:ext>
            </a:extLst>
          </p:cNvPr>
          <p:cNvSpPr>
            <a:spLocks noGrp="1"/>
          </p:cNvSpPr>
          <p:nvPr>
            <p:ph type="dt" sz="half" idx="10"/>
          </p:nvPr>
        </p:nvSpPr>
        <p:spPr/>
        <p:txBody>
          <a:bodyPr/>
          <a:lstStyle/>
          <a:p>
            <a:fld id="{5594CE5E-BBD3-4688-9301-9F462951FC30}" type="datetimeFigureOut">
              <a:rPr lang="en-GB" smtClean="0"/>
              <a:t>30/06/2022</a:t>
            </a:fld>
            <a:endParaRPr lang="en-GB"/>
          </a:p>
        </p:txBody>
      </p:sp>
      <p:sp>
        <p:nvSpPr>
          <p:cNvPr id="5" name="Footer Placeholder 4">
            <a:extLst>
              <a:ext uri="{FF2B5EF4-FFF2-40B4-BE49-F238E27FC236}">
                <a16:creationId xmlns:a16="http://schemas.microsoft.com/office/drawing/2014/main" id="{CD805639-7F24-4573-98AF-13B95779A8E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10F2DC9-BC6B-4576-B80E-52778C8F74FF}"/>
              </a:ext>
            </a:extLst>
          </p:cNvPr>
          <p:cNvSpPr>
            <a:spLocks noGrp="1"/>
          </p:cNvSpPr>
          <p:nvPr>
            <p:ph type="sldNum" sz="quarter" idx="12"/>
          </p:nvPr>
        </p:nvSpPr>
        <p:spPr/>
        <p:txBody>
          <a:bodyPr/>
          <a:lstStyle/>
          <a:p>
            <a:fld id="{34A071D0-CD24-48C7-9FBE-5DDAE364D761}" type="slidenum">
              <a:rPr lang="en-GB" smtClean="0"/>
              <a:t>‹#›</a:t>
            </a:fld>
            <a:endParaRPr lang="en-GB"/>
          </a:p>
        </p:txBody>
      </p:sp>
    </p:spTree>
    <p:extLst>
      <p:ext uri="{BB962C8B-B14F-4D97-AF65-F5344CB8AC3E}">
        <p14:creationId xmlns:p14="http://schemas.microsoft.com/office/powerpoint/2010/main" val="42077133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C59879-86BD-41E4-9021-1280BF7F8A1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00716EB-50E4-404E-9592-EE54E77B72A0}"/>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D6FC762-BA63-4EC2-AC27-F11DADCA7D34}"/>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D0A443B-077B-4755-BB62-8B6C9DFD0EA2}"/>
              </a:ext>
            </a:extLst>
          </p:cNvPr>
          <p:cNvSpPr>
            <a:spLocks noGrp="1"/>
          </p:cNvSpPr>
          <p:nvPr>
            <p:ph type="dt" sz="half" idx="10"/>
          </p:nvPr>
        </p:nvSpPr>
        <p:spPr/>
        <p:txBody>
          <a:bodyPr/>
          <a:lstStyle/>
          <a:p>
            <a:fld id="{5594CE5E-BBD3-4688-9301-9F462951FC30}" type="datetimeFigureOut">
              <a:rPr lang="en-GB" smtClean="0"/>
              <a:t>30/06/2022</a:t>
            </a:fld>
            <a:endParaRPr lang="en-GB"/>
          </a:p>
        </p:txBody>
      </p:sp>
      <p:sp>
        <p:nvSpPr>
          <p:cNvPr id="6" name="Footer Placeholder 5">
            <a:extLst>
              <a:ext uri="{FF2B5EF4-FFF2-40B4-BE49-F238E27FC236}">
                <a16:creationId xmlns:a16="http://schemas.microsoft.com/office/drawing/2014/main" id="{AB721892-C646-4D10-B01C-89750CD69E5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F329901-E6D4-4BE0-9466-21AF6EF2CB15}"/>
              </a:ext>
            </a:extLst>
          </p:cNvPr>
          <p:cNvSpPr>
            <a:spLocks noGrp="1"/>
          </p:cNvSpPr>
          <p:nvPr>
            <p:ph type="sldNum" sz="quarter" idx="12"/>
          </p:nvPr>
        </p:nvSpPr>
        <p:spPr/>
        <p:txBody>
          <a:bodyPr/>
          <a:lstStyle/>
          <a:p>
            <a:fld id="{34A071D0-CD24-48C7-9FBE-5DDAE364D761}" type="slidenum">
              <a:rPr lang="en-GB" smtClean="0"/>
              <a:t>‹#›</a:t>
            </a:fld>
            <a:endParaRPr lang="en-GB"/>
          </a:p>
        </p:txBody>
      </p:sp>
    </p:spTree>
    <p:extLst>
      <p:ext uri="{BB962C8B-B14F-4D97-AF65-F5344CB8AC3E}">
        <p14:creationId xmlns:p14="http://schemas.microsoft.com/office/powerpoint/2010/main" val="5928555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321E83-8903-444C-B949-1AEC6FE0C0A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72C6265-800E-43A2-A37B-E15E7C3891E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CABB064-08A9-49A4-A198-3DBE446C86E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AE60D32-18FE-49A9-878D-50F16E1A55C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44619AE-64BE-42D5-AB75-DDB846B031C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15D19F7-5F59-4745-BE78-2776FEC58E48}"/>
              </a:ext>
            </a:extLst>
          </p:cNvPr>
          <p:cNvSpPr>
            <a:spLocks noGrp="1"/>
          </p:cNvSpPr>
          <p:nvPr>
            <p:ph type="dt" sz="half" idx="10"/>
          </p:nvPr>
        </p:nvSpPr>
        <p:spPr/>
        <p:txBody>
          <a:bodyPr/>
          <a:lstStyle/>
          <a:p>
            <a:fld id="{5594CE5E-BBD3-4688-9301-9F462951FC30}" type="datetimeFigureOut">
              <a:rPr lang="en-GB" smtClean="0"/>
              <a:t>30/06/2022</a:t>
            </a:fld>
            <a:endParaRPr lang="en-GB"/>
          </a:p>
        </p:txBody>
      </p:sp>
      <p:sp>
        <p:nvSpPr>
          <p:cNvPr id="8" name="Footer Placeholder 7">
            <a:extLst>
              <a:ext uri="{FF2B5EF4-FFF2-40B4-BE49-F238E27FC236}">
                <a16:creationId xmlns:a16="http://schemas.microsoft.com/office/drawing/2014/main" id="{126248C5-74FA-4E61-9129-3DCE8A74C48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890A9B3-CED5-4C31-9D9F-9615CF677037}"/>
              </a:ext>
            </a:extLst>
          </p:cNvPr>
          <p:cNvSpPr>
            <a:spLocks noGrp="1"/>
          </p:cNvSpPr>
          <p:nvPr>
            <p:ph type="sldNum" sz="quarter" idx="12"/>
          </p:nvPr>
        </p:nvSpPr>
        <p:spPr/>
        <p:txBody>
          <a:bodyPr/>
          <a:lstStyle/>
          <a:p>
            <a:fld id="{34A071D0-CD24-48C7-9FBE-5DDAE364D761}" type="slidenum">
              <a:rPr lang="en-GB" smtClean="0"/>
              <a:t>‹#›</a:t>
            </a:fld>
            <a:endParaRPr lang="en-GB"/>
          </a:p>
        </p:txBody>
      </p:sp>
    </p:spTree>
    <p:extLst>
      <p:ext uri="{BB962C8B-B14F-4D97-AF65-F5344CB8AC3E}">
        <p14:creationId xmlns:p14="http://schemas.microsoft.com/office/powerpoint/2010/main" val="25308618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CA101-DC11-4C2D-A484-91DDAFADDCF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F9D8630-C0EA-40C7-8155-F749EAF9A659}"/>
              </a:ext>
            </a:extLst>
          </p:cNvPr>
          <p:cNvSpPr>
            <a:spLocks noGrp="1"/>
          </p:cNvSpPr>
          <p:nvPr>
            <p:ph type="dt" sz="half" idx="10"/>
          </p:nvPr>
        </p:nvSpPr>
        <p:spPr/>
        <p:txBody>
          <a:bodyPr/>
          <a:lstStyle/>
          <a:p>
            <a:fld id="{5594CE5E-BBD3-4688-9301-9F462951FC30}" type="datetimeFigureOut">
              <a:rPr lang="en-GB" smtClean="0"/>
              <a:t>30/06/2022</a:t>
            </a:fld>
            <a:endParaRPr lang="en-GB"/>
          </a:p>
        </p:txBody>
      </p:sp>
      <p:sp>
        <p:nvSpPr>
          <p:cNvPr id="4" name="Footer Placeholder 3">
            <a:extLst>
              <a:ext uri="{FF2B5EF4-FFF2-40B4-BE49-F238E27FC236}">
                <a16:creationId xmlns:a16="http://schemas.microsoft.com/office/drawing/2014/main" id="{C9347BD4-FA5C-470B-934A-1EE067A1195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55A42EC-D116-4794-AF11-B7C00D6DB5D4}"/>
              </a:ext>
            </a:extLst>
          </p:cNvPr>
          <p:cNvSpPr>
            <a:spLocks noGrp="1"/>
          </p:cNvSpPr>
          <p:nvPr>
            <p:ph type="sldNum" sz="quarter" idx="12"/>
          </p:nvPr>
        </p:nvSpPr>
        <p:spPr/>
        <p:txBody>
          <a:bodyPr/>
          <a:lstStyle/>
          <a:p>
            <a:fld id="{34A071D0-CD24-48C7-9FBE-5DDAE364D761}" type="slidenum">
              <a:rPr lang="en-GB" smtClean="0"/>
              <a:t>‹#›</a:t>
            </a:fld>
            <a:endParaRPr lang="en-GB"/>
          </a:p>
        </p:txBody>
      </p:sp>
    </p:spTree>
    <p:extLst>
      <p:ext uri="{BB962C8B-B14F-4D97-AF65-F5344CB8AC3E}">
        <p14:creationId xmlns:p14="http://schemas.microsoft.com/office/powerpoint/2010/main" val="42057985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88553C8-1CD3-4207-804B-12C08E462CC0}"/>
              </a:ext>
            </a:extLst>
          </p:cNvPr>
          <p:cNvSpPr>
            <a:spLocks noGrp="1"/>
          </p:cNvSpPr>
          <p:nvPr>
            <p:ph type="dt" sz="half" idx="10"/>
          </p:nvPr>
        </p:nvSpPr>
        <p:spPr/>
        <p:txBody>
          <a:bodyPr/>
          <a:lstStyle/>
          <a:p>
            <a:fld id="{5594CE5E-BBD3-4688-9301-9F462951FC30}" type="datetimeFigureOut">
              <a:rPr lang="en-GB" smtClean="0"/>
              <a:t>30/06/2022</a:t>
            </a:fld>
            <a:endParaRPr lang="en-GB"/>
          </a:p>
        </p:txBody>
      </p:sp>
      <p:sp>
        <p:nvSpPr>
          <p:cNvPr id="3" name="Footer Placeholder 2">
            <a:extLst>
              <a:ext uri="{FF2B5EF4-FFF2-40B4-BE49-F238E27FC236}">
                <a16:creationId xmlns:a16="http://schemas.microsoft.com/office/drawing/2014/main" id="{573F8156-217F-4F7D-8799-8A5F2606854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E28662D-9AD9-46F1-BB11-3EF8C654E710}"/>
              </a:ext>
            </a:extLst>
          </p:cNvPr>
          <p:cNvSpPr>
            <a:spLocks noGrp="1"/>
          </p:cNvSpPr>
          <p:nvPr>
            <p:ph type="sldNum" sz="quarter" idx="12"/>
          </p:nvPr>
        </p:nvSpPr>
        <p:spPr/>
        <p:txBody>
          <a:bodyPr/>
          <a:lstStyle/>
          <a:p>
            <a:fld id="{34A071D0-CD24-48C7-9FBE-5DDAE364D761}" type="slidenum">
              <a:rPr lang="en-GB" smtClean="0"/>
              <a:t>‹#›</a:t>
            </a:fld>
            <a:endParaRPr lang="en-GB"/>
          </a:p>
        </p:txBody>
      </p:sp>
    </p:spTree>
    <p:extLst>
      <p:ext uri="{BB962C8B-B14F-4D97-AF65-F5344CB8AC3E}">
        <p14:creationId xmlns:p14="http://schemas.microsoft.com/office/powerpoint/2010/main" val="21702197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4B477-1D71-4518-9870-DA150E136B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58DD1E6-2D74-4E25-A01F-CF6CB8BF6D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A410F0-E020-4A7B-B6CB-74CBF51BEFD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086BFAA-F712-4176-ADB4-CD40700FFDCF}"/>
              </a:ext>
            </a:extLst>
          </p:cNvPr>
          <p:cNvSpPr>
            <a:spLocks noGrp="1"/>
          </p:cNvSpPr>
          <p:nvPr>
            <p:ph type="dt" sz="half" idx="10"/>
          </p:nvPr>
        </p:nvSpPr>
        <p:spPr/>
        <p:txBody>
          <a:bodyPr/>
          <a:lstStyle/>
          <a:p>
            <a:fld id="{5594CE5E-BBD3-4688-9301-9F462951FC30}" type="datetimeFigureOut">
              <a:rPr lang="en-GB" smtClean="0"/>
              <a:t>30/06/2022</a:t>
            </a:fld>
            <a:endParaRPr lang="en-GB"/>
          </a:p>
        </p:txBody>
      </p:sp>
      <p:sp>
        <p:nvSpPr>
          <p:cNvPr id="6" name="Footer Placeholder 5">
            <a:extLst>
              <a:ext uri="{FF2B5EF4-FFF2-40B4-BE49-F238E27FC236}">
                <a16:creationId xmlns:a16="http://schemas.microsoft.com/office/drawing/2014/main" id="{54AE8245-49A8-4204-9EBA-3540EC66E2A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581064B-BC74-477C-AC8B-AF678A4E9394}"/>
              </a:ext>
            </a:extLst>
          </p:cNvPr>
          <p:cNvSpPr>
            <a:spLocks noGrp="1"/>
          </p:cNvSpPr>
          <p:nvPr>
            <p:ph type="sldNum" sz="quarter" idx="12"/>
          </p:nvPr>
        </p:nvSpPr>
        <p:spPr/>
        <p:txBody>
          <a:bodyPr/>
          <a:lstStyle/>
          <a:p>
            <a:fld id="{34A071D0-CD24-48C7-9FBE-5DDAE364D761}" type="slidenum">
              <a:rPr lang="en-GB" smtClean="0"/>
              <a:t>‹#›</a:t>
            </a:fld>
            <a:endParaRPr lang="en-GB"/>
          </a:p>
        </p:txBody>
      </p:sp>
    </p:spTree>
    <p:extLst>
      <p:ext uri="{BB962C8B-B14F-4D97-AF65-F5344CB8AC3E}">
        <p14:creationId xmlns:p14="http://schemas.microsoft.com/office/powerpoint/2010/main" val="12245613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7ED0E5-ABA8-4320-B6F3-3A1C3798704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6F1E585-ED1D-4145-A1B9-5C9B1641738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56CE919-118C-48EC-8B1D-390D725FE40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9B71F41-B7AE-4312-A4AF-95BF86B3309D}"/>
              </a:ext>
            </a:extLst>
          </p:cNvPr>
          <p:cNvSpPr>
            <a:spLocks noGrp="1"/>
          </p:cNvSpPr>
          <p:nvPr>
            <p:ph type="dt" sz="half" idx="10"/>
          </p:nvPr>
        </p:nvSpPr>
        <p:spPr/>
        <p:txBody>
          <a:bodyPr/>
          <a:lstStyle/>
          <a:p>
            <a:fld id="{5594CE5E-BBD3-4688-9301-9F462951FC30}" type="datetimeFigureOut">
              <a:rPr lang="en-GB" smtClean="0"/>
              <a:t>30/06/2022</a:t>
            </a:fld>
            <a:endParaRPr lang="en-GB"/>
          </a:p>
        </p:txBody>
      </p:sp>
      <p:sp>
        <p:nvSpPr>
          <p:cNvPr id="6" name="Footer Placeholder 5">
            <a:extLst>
              <a:ext uri="{FF2B5EF4-FFF2-40B4-BE49-F238E27FC236}">
                <a16:creationId xmlns:a16="http://schemas.microsoft.com/office/drawing/2014/main" id="{C9094001-BA19-4C6C-9294-EAABD529E02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AE37F0-1592-4424-8995-17C2146F5DC1}"/>
              </a:ext>
            </a:extLst>
          </p:cNvPr>
          <p:cNvSpPr>
            <a:spLocks noGrp="1"/>
          </p:cNvSpPr>
          <p:nvPr>
            <p:ph type="sldNum" sz="quarter" idx="12"/>
          </p:nvPr>
        </p:nvSpPr>
        <p:spPr/>
        <p:txBody>
          <a:bodyPr/>
          <a:lstStyle/>
          <a:p>
            <a:fld id="{34A071D0-CD24-48C7-9FBE-5DDAE364D761}" type="slidenum">
              <a:rPr lang="en-GB" smtClean="0"/>
              <a:t>‹#›</a:t>
            </a:fld>
            <a:endParaRPr lang="en-GB"/>
          </a:p>
        </p:txBody>
      </p:sp>
    </p:spTree>
    <p:extLst>
      <p:ext uri="{BB962C8B-B14F-4D97-AF65-F5344CB8AC3E}">
        <p14:creationId xmlns:p14="http://schemas.microsoft.com/office/powerpoint/2010/main" val="26071011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C3FDD9-84EF-4B61-A775-5A82C533D67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3E51EAB-AE10-4094-85A7-81A26455016D}"/>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0F0BE4F-0088-4658-A6C8-044EE98B9BF2}"/>
              </a:ext>
            </a:extLst>
          </p:cNvPr>
          <p:cNvSpPr>
            <a:spLocks noGrp="1"/>
          </p:cNvSpPr>
          <p:nvPr>
            <p:ph type="dt" sz="half" idx="10"/>
          </p:nvPr>
        </p:nvSpPr>
        <p:spPr/>
        <p:txBody>
          <a:bodyPr/>
          <a:lstStyle/>
          <a:p>
            <a:fld id="{5594CE5E-BBD3-4688-9301-9F462951FC30}" type="datetimeFigureOut">
              <a:rPr lang="en-GB" smtClean="0"/>
              <a:t>30/06/2022</a:t>
            </a:fld>
            <a:endParaRPr lang="en-GB"/>
          </a:p>
        </p:txBody>
      </p:sp>
      <p:sp>
        <p:nvSpPr>
          <p:cNvPr id="5" name="Footer Placeholder 4">
            <a:extLst>
              <a:ext uri="{FF2B5EF4-FFF2-40B4-BE49-F238E27FC236}">
                <a16:creationId xmlns:a16="http://schemas.microsoft.com/office/drawing/2014/main" id="{B2CF7C49-FBA1-449D-80AF-2BC961E512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4C318D-7605-4F3E-92F9-A6A815E67FC2}"/>
              </a:ext>
            </a:extLst>
          </p:cNvPr>
          <p:cNvSpPr>
            <a:spLocks noGrp="1"/>
          </p:cNvSpPr>
          <p:nvPr>
            <p:ph type="sldNum" sz="quarter" idx="12"/>
          </p:nvPr>
        </p:nvSpPr>
        <p:spPr/>
        <p:txBody>
          <a:bodyPr/>
          <a:lstStyle/>
          <a:p>
            <a:fld id="{34A071D0-CD24-48C7-9FBE-5DDAE364D761}" type="slidenum">
              <a:rPr lang="en-GB" smtClean="0"/>
              <a:t>‹#›</a:t>
            </a:fld>
            <a:endParaRPr lang="en-GB"/>
          </a:p>
        </p:txBody>
      </p:sp>
    </p:spTree>
    <p:extLst>
      <p:ext uri="{BB962C8B-B14F-4D97-AF65-F5344CB8AC3E}">
        <p14:creationId xmlns:p14="http://schemas.microsoft.com/office/powerpoint/2010/main" val="18440525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DD1B52B-002E-4343-9DE5-E23382AAD5A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AF93B53-E033-4C6E-B60D-75FC92DBD9C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B7B52FE-9B72-4DE0-81BB-487D5FCC53E2}"/>
              </a:ext>
            </a:extLst>
          </p:cNvPr>
          <p:cNvSpPr>
            <a:spLocks noGrp="1"/>
          </p:cNvSpPr>
          <p:nvPr>
            <p:ph type="dt" sz="half" idx="10"/>
          </p:nvPr>
        </p:nvSpPr>
        <p:spPr/>
        <p:txBody>
          <a:bodyPr/>
          <a:lstStyle/>
          <a:p>
            <a:fld id="{5594CE5E-BBD3-4688-9301-9F462951FC30}" type="datetimeFigureOut">
              <a:rPr lang="en-GB" smtClean="0"/>
              <a:t>30/06/2022</a:t>
            </a:fld>
            <a:endParaRPr lang="en-GB"/>
          </a:p>
        </p:txBody>
      </p:sp>
      <p:sp>
        <p:nvSpPr>
          <p:cNvPr id="5" name="Footer Placeholder 4">
            <a:extLst>
              <a:ext uri="{FF2B5EF4-FFF2-40B4-BE49-F238E27FC236}">
                <a16:creationId xmlns:a16="http://schemas.microsoft.com/office/drawing/2014/main" id="{799F9FC5-1B40-42B2-983B-B89AF9511C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7D418B-B766-4EE7-8114-76D93C0B2843}"/>
              </a:ext>
            </a:extLst>
          </p:cNvPr>
          <p:cNvSpPr>
            <a:spLocks noGrp="1"/>
          </p:cNvSpPr>
          <p:nvPr>
            <p:ph type="sldNum" sz="quarter" idx="12"/>
          </p:nvPr>
        </p:nvSpPr>
        <p:spPr/>
        <p:txBody>
          <a:bodyPr/>
          <a:lstStyle/>
          <a:p>
            <a:fld id="{34A071D0-CD24-48C7-9FBE-5DDAE364D761}" type="slidenum">
              <a:rPr lang="en-GB" smtClean="0"/>
              <a:t>‹#›</a:t>
            </a:fld>
            <a:endParaRPr lang="en-GB"/>
          </a:p>
        </p:txBody>
      </p:sp>
    </p:spTree>
    <p:extLst>
      <p:ext uri="{BB962C8B-B14F-4D97-AF65-F5344CB8AC3E}">
        <p14:creationId xmlns:p14="http://schemas.microsoft.com/office/powerpoint/2010/main" val="29054190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C78838E-CE2B-484E-B733-412CB55C2A2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DD9D5E3-E044-42AF-B25E-68542C4042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EA1A0DA-74C3-4115-BE55-3E50B741511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94CE5E-BBD3-4688-9301-9F462951FC30}" type="datetimeFigureOut">
              <a:rPr lang="en-GB" smtClean="0"/>
              <a:t>30/06/2022</a:t>
            </a:fld>
            <a:endParaRPr lang="en-GB"/>
          </a:p>
        </p:txBody>
      </p:sp>
      <p:sp>
        <p:nvSpPr>
          <p:cNvPr id="5" name="Footer Placeholder 4">
            <a:extLst>
              <a:ext uri="{FF2B5EF4-FFF2-40B4-BE49-F238E27FC236}">
                <a16:creationId xmlns:a16="http://schemas.microsoft.com/office/drawing/2014/main" id="{283D49B7-E083-4549-AF62-A78AB1FD359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8953AF0-4A8E-45F6-9CA0-E2E9EDF1BAE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4A071D0-CD24-48C7-9FBE-5DDAE364D761}" type="slidenum">
              <a:rPr lang="en-GB" smtClean="0"/>
              <a:t>‹#›</a:t>
            </a:fld>
            <a:endParaRPr lang="en-GB"/>
          </a:p>
        </p:txBody>
      </p:sp>
    </p:spTree>
    <p:extLst>
      <p:ext uri="{BB962C8B-B14F-4D97-AF65-F5344CB8AC3E}">
        <p14:creationId xmlns:p14="http://schemas.microsoft.com/office/powerpoint/2010/main" val="31042102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utoShape 7">
            <a:extLst>
              <a:ext uri="{FF2B5EF4-FFF2-40B4-BE49-F238E27FC236}">
                <a16:creationId xmlns:a16="http://schemas.microsoft.com/office/drawing/2014/main" id="{E283EA32-FB52-4069-A3C9-4AD4FED4AF4F}"/>
              </a:ext>
            </a:extLst>
          </p:cNvPr>
          <p:cNvSpPr>
            <a:spLocks noChangeArrowheads="1"/>
          </p:cNvSpPr>
          <p:nvPr/>
        </p:nvSpPr>
        <p:spPr bwMode="auto">
          <a:xfrm>
            <a:off x="3631529" y="235770"/>
            <a:ext cx="4340225" cy="608013"/>
          </a:xfrm>
          <a:prstGeom prst="roundRect">
            <a:avLst>
              <a:gd name="adj" fmla="val 16667"/>
            </a:avLst>
          </a:prstGeom>
          <a:solidFill>
            <a:srgbClr val="C0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9" name="Text Box 8">
            <a:extLst>
              <a:ext uri="{FF2B5EF4-FFF2-40B4-BE49-F238E27FC236}">
                <a16:creationId xmlns:a16="http://schemas.microsoft.com/office/drawing/2014/main" id="{138D7ACC-8D7A-49F8-9AA7-7573EDC048FC}"/>
              </a:ext>
            </a:extLst>
          </p:cNvPr>
          <p:cNvSpPr txBox="1">
            <a:spLocks noChangeArrowheads="1"/>
          </p:cNvSpPr>
          <p:nvPr/>
        </p:nvSpPr>
        <p:spPr bwMode="auto">
          <a:xfrm>
            <a:off x="3726308" y="290166"/>
            <a:ext cx="4107479" cy="4826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1000" b="1" i="0" u="none" strike="noStrike" cap="none" normalizeH="0" baseline="0" dirty="0">
                <a:ln>
                  <a:noFill/>
                </a:ln>
                <a:solidFill>
                  <a:schemeClr val="tx1"/>
                </a:solidFill>
                <a:effectLst/>
                <a:latin typeface="Arial" panose="020B0604020202020204" pitchFamily="34" charset="0"/>
              </a:rPr>
              <a:t>School target is 97% </a:t>
            </a:r>
            <a:r>
              <a:rPr kumimoji="0" lang="en-GB" altLang="en-US" sz="900" b="1" i="0" u="none" strike="noStrike" cap="none" normalizeH="0" baseline="0" dirty="0">
                <a:ln>
                  <a:noFill/>
                </a:ln>
                <a:solidFill>
                  <a:srgbClr val="00B050"/>
                </a:solidFill>
                <a:effectLst/>
                <a:latin typeface="Arial" panose="020B0604020202020204" pitchFamily="34" charset="0"/>
              </a:rPr>
              <a:t>(97+ Green RAYG Rating, </a:t>
            </a:r>
            <a:r>
              <a:rPr kumimoji="0" lang="en-GB" altLang="en-US" sz="900" b="1" i="0" u="none" strike="noStrike" cap="none" normalizeH="0" baseline="0" dirty="0">
                <a:ln>
                  <a:noFill/>
                </a:ln>
                <a:solidFill>
                  <a:srgbClr val="8E6900"/>
                </a:solidFill>
                <a:effectLst/>
                <a:latin typeface="Arial" panose="020B0604020202020204" pitchFamily="34" charset="0"/>
              </a:rPr>
              <a:t>100% Gold Standard)</a:t>
            </a:r>
          </a:p>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900" b="0" i="0" u="none" strike="noStrike" cap="none" normalizeH="0" baseline="0" dirty="0">
                <a:ln>
                  <a:noFill/>
                </a:ln>
                <a:solidFill>
                  <a:schemeClr val="tx1"/>
                </a:solidFill>
                <a:effectLst/>
                <a:latin typeface="Arial" panose="020B0604020202020204" pitchFamily="34" charset="0"/>
              </a:rPr>
              <a:t>Where concerns are flagged the following actions are put in place. </a:t>
            </a:r>
            <a:endParaRPr kumimoji="0" lang="en-US" altLang="en-US" sz="900" b="0" i="0" u="none" strike="noStrike" cap="none" normalizeH="0" baseline="0" dirty="0">
              <a:ln>
                <a:noFill/>
              </a:ln>
              <a:solidFill>
                <a:schemeClr val="tx1"/>
              </a:solidFill>
              <a:effectLst/>
              <a:latin typeface="Arial" panose="020B0604020202020204" pitchFamily="34" charset="0"/>
            </a:endParaRPr>
          </a:p>
        </p:txBody>
      </p:sp>
      <p:sp>
        <p:nvSpPr>
          <p:cNvPr id="13" name="AutoShape 7">
            <a:extLst>
              <a:ext uri="{FF2B5EF4-FFF2-40B4-BE49-F238E27FC236}">
                <a16:creationId xmlns:a16="http://schemas.microsoft.com/office/drawing/2014/main" id="{7FFB569E-666E-43F6-B4E1-517D9D4A9088}"/>
              </a:ext>
            </a:extLst>
          </p:cNvPr>
          <p:cNvSpPr>
            <a:spLocks noChangeArrowheads="1"/>
          </p:cNvSpPr>
          <p:nvPr/>
        </p:nvSpPr>
        <p:spPr bwMode="auto">
          <a:xfrm>
            <a:off x="3703111" y="932094"/>
            <a:ext cx="4130676" cy="837983"/>
          </a:xfrm>
          <a:prstGeom prst="roundRect">
            <a:avLst>
              <a:gd name="adj" fmla="val 16667"/>
            </a:avLst>
          </a:prstGeom>
          <a:solidFill>
            <a:srgbClr val="C0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 name="Text Box 9">
            <a:extLst>
              <a:ext uri="{FF2B5EF4-FFF2-40B4-BE49-F238E27FC236}">
                <a16:creationId xmlns:a16="http://schemas.microsoft.com/office/drawing/2014/main" id="{EC51158C-E90B-4925-B46B-BB59598EF3F1}"/>
              </a:ext>
            </a:extLst>
          </p:cNvPr>
          <p:cNvSpPr txBox="1">
            <a:spLocks noChangeArrowheads="1"/>
          </p:cNvSpPr>
          <p:nvPr/>
        </p:nvSpPr>
        <p:spPr bwMode="auto">
          <a:xfrm>
            <a:off x="4098814" y="982021"/>
            <a:ext cx="3339270" cy="75680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1000" b="1" i="0" u="none" strike="noStrike" cap="none" normalizeH="0" baseline="0" dirty="0">
                <a:ln>
                  <a:noFill/>
                </a:ln>
                <a:solidFill>
                  <a:schemeClr val="tx1"/>
                </a:solidFill>
                <a:effectLst/>
                <a:latin typeface="Arial" panose="020B0604020202020204" pitchFamily="34" charset="0"/>
              </a:rPr>
              <a:t>Stage 1 </a:t>
            </a:r>
            <a:r>
              <a:rPr kumimoji="0" lang="en-GB" altLang="en-US" sz="1000" b="1" i="0" u="none" strike="noStrike" cap="none" normalizeH="0" baseline="0" dirty="0">
                <a:ln>
                  <a:noFill/>
                </a:ln>
                <a:solidFill>
                  <a:srgbClr val="FFC000"/>
                </a:solidFill>
                <a:effectLst/>
                <a:latin typeface="Arial" panose="020B0604020202020204" pitchFamily="34" charset="0"/>
              </a:rPr>
              <a:t>(96.9%-96% Amber RAYG Rating)</a:t>
            </a:r>
            <a:endParaRPr kumimoji="0" lang="en-GB" altLang="en-US" sz="1000" b="1" i="0" u="none" strike="noStrike" cap="none" normalizeH="0" baseline="0" dirty="0">
              <a:ln>
                <a:noFill/>
              </a:ln>
              <a:solidFill>
                <a:schemeClr val="tx1"/>
              </a:solidFill>
              <a:effectLst/>
              <a:latin typeface="Arial" panose="020B0604020202020204" pitchFamily="34" charset="0"/>
            </a:endParaRPr>
          </a:p>
          <a:p>
            <a:pPr marL="0" marR="0" lvl="0" indent="0" algn="ctr" defTabSz="914400" rtl="0" eaLnBrk="0" fontAlgn="base" latinLnBrk="0" hangingPunct="0">
              <a:lnSpc>
                <a:spcPct val="100000"/>
              </a:lnSpc>
              <a:spcBef>
                <a:spcPct val="0"/>
              </a:spcBef>
              <a:buClrTx/>
              <a:buSzTx/>
              <a:buFontTx/>
              <a:buNone/>
              <a:tabLst/>
            </a:pPr>
            <a:r>
              <a:rPr kumimoji="0" lang="en-GB" altLang="en-US" sz="900" b="0" i="0" u="none" strike="noStrike" cap="none" normalizeH="0" baseline="0" dirty="0">
                <a:ln>
                  <a:noFill/>
                </a:ln>
                <a:solidFill>
                  <a:schemeClr val="tx1"/>
                </a:solidFill>
                <a:effectLst/>
                <a:latin typeface="Arial" panose="020B0604020202020204" pitchFamily="34" charset="0"/>
              </a:rPr>
              <a:t>Pupil’s attendance is 96% or below.</a:t>
            </a:r>
          </a:p>
          <a:p>
            <a:pPr marL="0" marR="0" lvl="0" indent="0" algn="ctr" defTabSz="914400" rtl="0" eaLnBrk="0" fontAlgn="base" latinLnBrk="0" hangingPunct="0">
              <a:lnSpc>
                <a:spcPct val="100000"/>
              </a:lnSpc>
              <a:spcBef>
                <a:spcPct val="0"/>
              </a:spcBef>
              <a:buClrTx/>
              <a:buSzTx/>
              <a:buFontTx/>
              <a:buNone/>
              <a:tabLst/>
            </a:pPr>
            <a:r>
              <a:rPr kumimoji="0" lang="en-GB" altLang="en-US" sz="900" b="0" i="0" u="none" strike="noStrike" cap="none" normalizeH="0" baseline="0" dirty="0">
                <a:ln>
                  <a:noFill/>
                </a:ln>
                <a:solidFill>
                  <a:schemeClr val="tx1"/>
                </a:solidFill>
                <a:effectLst/>
                <a:latin typeface="Arial" panose="020B0604020202020204" pitchFamily="34" charset="0"/>
              </a:rPr>
              <a:t>Attendance Letter 1 sent by PSA to parent/carer and support is offered. </a:t>
            </a:r>
            <a:endParaRPr kumimoji="0" lang="en-US" altLang="en-US" sz="900" b="0" i="0" u="none" strike="noStrike" cap="none" normalizeH="0" baseline="0" dirty="0">
              <a:ln>
                <a:noFill/>
              </a:ln>
              <a:solidFill>
                <a:schemeClr val="tx1"/>
              </a:solidFill>
              <a:effectLst/>
              <a:latin typeface="Arial" panose="020B0604020202020204" pitchFamily="34" charset="0"/>
            </a:endParaRPr>
          </a:p>
        </p:txBody>
      </p:sp>
      <p:sp>
        <p:nvSpPr>
          <p:cNvPr id="16" name="AutoShape 7">
            <a:extLst>
              <a:ext uri="{FF2B5EF4-FFF2-40B4-BE49-F238E27FC236}">
                <a16:creationId xmlns:a16="http://schemas.microsoft.com/office/drawing/2014/main" id="{2218DB4A-B1F1-4DA0-8BB5-5D227936884C}"/>
              </a:ext>
            </a:extLst>
          </p:cNvPr>
          <p:cNvSpPr>
            <a:spLocks noChangeArrowheads="1"/>
          </p:cNvSpPr>
          <p:nvPr/>
        </p:nvSpPr>
        <p:spPr bwMode="auto">
          <a:xfrm>
            <a:off x="3655337" y="1866549"/>
            <a:ext cx="4340225" cy="608013"/>
          </a:xfrm>
          <a:prstGeom prst="roundRect">
            <a:avLst>
              <a:gd name="adj" fmla="val 16667"/>
            </a:avLst>
          </a:prstGeom>
          <a:solidFill>
            <a:srgbClr val="C0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 name="AutoShape 10">
            <a:extLst>
              <a:ext uri="{FF2B5EF4-FFF2-40B4-BE49-F238E27FC236}">
                <a16:creationId xmlns:a16="http://schemas.microsoft.com/office/drawing/2014/main" id="{D8A18A40-9DA3-4A63-A36D-71E264027BEA}"/>
              </a:ext>
            </a:extLst>
          </p:cNvPr>
          <p:cNvSpPr>
            <a:spLocks noChangeArrowheads="1"/>
          </p:cNvSpPr>
          <p:nvPr/>
        </p:nvSpPr>
        <p:spPr bwMode="auto">
          <a:xfrm>
            <a:off x="3780916" y="2571034"/>
            <a:ext cx="4019550" cy="767784"/>
          </a:xfrm>
          <a:prstGeom prst="roundRect">
            <a:avLst>
              <a:gd name="adj" fmla="val 16667"/>
            </a:avLst>
          </a:prstGeom>
          <a:solidFill>
            <a:srgbClr val="C0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8" name="AutoShape 11">
            <a:extLst>
              <a:ext uri="{FF2B5EF4-FFF2-40B4-BE49-F238E27FC236}">
                <a16:creationId xmlns:a16="http://schemas.microsoft.com/office/drawing/2014/main" id="{CC29BCE1-0B23-4755-8087-0743F9984B05}"/>
              </a:ext>
            </a:extLst>
          </p:cNvPr>
          <p:cNvSpPr>
            <a:spLocks noChangeArrowheads="1"/>
          </p:cNvSpPr>
          <p:nvPr/>
        </p:nvSpPr>
        <p:spPr bwMode="auto">
          <a:xfrm>
            <a:off x="8322202" y="2762858"/>
            <a:ext cx="3267075" cy="855662"/>
          </a:xfrm>
          <a:prstGeom prst="roundRect">
            <a:avLst>
              <a:gd name="adj" fmla="val 16667"/>
            </a:avLst>
          </a:prstGeom>
          <a:solidFill>
            <a:srgbClr val="C0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9" name="AutoShape 12">
            <a:extLst>
              <a:ext uri="{FF2B5EF4-FFF2-40B4-BE49-F238E27FC236}">
                <a16:creationId xmlns:a16="http://schemas.microsoft.com/office/drawing/2014/main" id="{61FB5158-8657-445F-A5A5-41E9BA07CBF1}"/>
              </a:ext>
            </a:extLst>
          </p:cNvPr>
          <p:cNvSpPr>
            <a:spLocks noChangeArrowheads="1"/>
          </p:cNvSpPr>
          <p:nvPr/>
        </p:nvSpPr>
        <p:spPr bwMode="auto">
          <a:xfrm>
            <a:off x="8322202" y="3697409"/>
            <a:ext cx="3267075" cy="716531"/>
          </a:xfrm>
          <a:prstGeom prst="roundRect">
            <a:avLst>
              <a:gd name="adj" fmla="val 16667"/>
            </a:avLst>
          </a:prstGeom>
          <a:solidFill>
            <a:srgbClr val="C0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2" name="Text Box 15">
            <a:extLst>
              <a:ext uri="{FF2B5EF4-FFF2-40B4-BE49-F238E27FC236}">
                <a16:creationId xmlns:a16="http://schemas.microsoft.com/office/drawing/2014/main" id="{613FB5E7-85BF-4CAD-A417-78F129D61D2D}"/>
              </a:ext>
            </a:extLst>
          </p:cNvPr>
          <p:cNvSpPr txBox="1">
            <a:spLocks noChangeArrowheads="1"/>
          </p:cNvSpPr>
          <p:nvPr/>
        </p:nvSpPr>
        <p:spPr bwMode="auto">
          <a:xfrm>
            <a:off x="8488889" y="2832101"/>
            <a:ext cx="2933700" cy="71922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1000" b="1" i="0" u="none" strike="noStrike" cap="none" normalizeH="0" baseline="0" dirty="0">
                <a:ln>
                  <a:noFill/>
                </a:ln>
                <a:solidFill>
                  <a:schemeClr val="tx1"/>
                </a:solidFill>
                <a:effectLst/>
                <a:latin typeface="Arial" panose="020B0604020202020204" pitchFamily="34" charset="0"/>
              </a:rPr>
              <a:t>Stage 3 </a:t>
            </a:r>
            <a:r>
              <a:rPr kumimoji="0" lang="en-GB" altLang="en-US" sz="1000" b="1" i="0" u="none" strike="noStrike" cap="none" normalizeH="0" baseline="0" dirty="0">
                <a:ln>
                  <a:noFill/>
                </a:ln>
                <a:solidFill>
                  <a:srgbClr val="CDC800"/>
                </a:solidFill>
                <a:effectLst/>
                <a:latin typeface="Arial" panose="020B0604020202020204" pitchFamily="34" charset="0"/>
              </a:rPr>
              <a:t>(94.9%-90.1% Yellow RAYG Rating)</a:t>
            </a:r>
            <a:endParaRPr lang="en-GB" altLang="en-US" sz="1000" b="1" dirty="0">
              <a:latin typeface="Arial" panose="020B0604020202020204" pitchFamily="34" charset="0"/>
            </a:endParaRPr>
          </a:p>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900" b="0" i="0" u="none" strike="noStrike" cap="none" normalizeH="0" baseline="0" dirty="0">
                <a:ln>
                  <a:noFill/>
                </a:ln>
                <a:solidFill>
                  <a:schemeClr val="tx1"/>
                </a:solidFill>
                <a:effectLst/>
                <a:latin typeface="Arial" panose="020B0604020202020204" pitchFamily="34" charset="0"/>
              </a:rPr>
              <a:t>A request for medical evidence is sent to parent/carer to authorise absences. Parents/carers may be invited in for a meeting with DHT or QTLA Lead. </a:t>
            </a:r>
            <a:endParaRPr kumimoji="0" lang="en-US" altLang="en-US" sz="900" b="0" i="0" u="none" strike="noStrike" cap="none" normalizeH="0" baseline="0" dirty="0">
              <a:ln>
                <a:noFill/>
              </a:ln>
              <a:solidFill>
                <a:schemeClr val="tx1"/>
              </a:solidFill>
              <a:effectLst/>
              <a:latin typeface="Arial" panose="020B0604020202020204" pitchFamily="34" charset="0"/>
            </a:endParaRPr>
          </a:p>
        </p:txBody>
      </p:sp>
      <p:sp>
        <p:nvSpPr>
          <p:cNvPr id="23" name="Text Box 16">
            <a:extLst>
              <a:ext uri="{FF2B5EF4-FFF2-40B4-BE49-F238E27FC236}">
                <a16:creationId xmlns:a16="http://schemas.microsoft.com/office/drawing/2014/main" id="{F13A4AD2-4878-4BA3-97FA-336CC4B3A422}"/>
              </a:ext>
            </a:extLst>
          </p:cNvPr>
          <p:cNvSpPr txBox="1">
            <a:spLocks noChangeArrowheads="1"/>
          </p:cNvSpPr>
          <p:nvPr/>
        </p:nvSpPr>
        <p:spPr bwMode="auto">
          <a:xfrm>
            <a:off x="4053802" y="2650409"/>
            <a:ext cx="3495675" cy="62129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1000" b="1" i="0" u="none" strike="noStrike" cap="none" normalizeH="0" baseline="0" dirty="0">
                <a:ln>
                  <a:noFill/>
                </a:ln>
                <a:solidFill>
                  <a:schemeClr val="tx1"/>
                </a:solidFill>
                <a:effectLst/>
                <a:latin typeface="Arial" panose="020B0604020202020204" pitchFamily="34" charset="0"/>
              </a:rPr>
              <a:t>Stage 2 </a:t>
            </a:r>
            <a:r>
              <a:rPr kumimoji="0" lang="en-GB" altLang="en-US" sz="1000" b="1" i="0" u="none" strike="noStrike" cap="none" normalizeH="0" baseline="0" dirty="0">
                <a:ln>
                  <a:noFill/>
                </a:ln>
                <a:solidFill>
                  <a:srgbClr val="FFC000"/>
                </a:solidFill>
                <a:effectLst/>
                <a:latin typeface="Arial" panose="020B0604020202020204" pitchFamily="34" charset="0"/>
              </a:rPr>
              <a:t>(95.9%-95.0% Amber RAYG Rating)</a:t>
            </a:r>
            <a:endParaRPr kumimoji="0" lang="en-GB" altLang="en-US" sz="1000" b="1" i="0" u="none" strike="noStrike" cap="none" normalizeH="0" baseline="0" dirty="0">
              <a:ln>
                <a:noFill/>
              </a:ln>
              <a:solidFill>
                <a:schemeClr val="tx1"/>
              </a:solidFill>
              <a:effectLst/>
              <a:latin typeface="Arial" panose="020B0604020202020204" pitchFamily="34" charset="0"/>
            </a:endParaRPr>
          </a:p>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900" b="0" i="0" u="none" strike="noStrike" cap="none" normalizeH="0" baseline="0" dirty="0">
                <a:ln>
                  <a:noFill/>
                </a:ln>
                <a:solidFill>
                  <a:schemeClr val="tx1"/>
                </a:solidFill>
                <a:effectLst/>
                <a:latin typeface="Arial" panose="020B0604020202020204" pitchFamily="34" charset="0"/>
              </a:rPr>
              <a:t>Attendance warning letter sent by DHT to parent/carer with the option of the parent to meet to discuss concerns.     </a:t>
            </a:r>
            <a:endParaRPr kumimoji="0" lang="en-US" altLang="en-US" sz="900" b="0" i="0" u="none" strike="noStrike" cap="none" normalizeH="0" baseline="0" dirty="0">
              <a:ln>
                <a:noFill/>
              </a:ln>
              <a:solidFill>
                <a:schemeClr val="tx1"/>
              </a:solidFill>
              <a:effectLst/>
              <a:latin typeface="Arial" panose="020B0604020202020204" pitchFamily="34" charset="0"/>
            </a:endParaRPr>
          </a:p>
        </p:txBody>
      </p:sp>
      <p:pic>
        <p:nvPicPr>
          <p:cNvPr id="25" name="Picture 24">
            <a:extLst>
              <a:ext uri="{FF2B5EF4-FFF2-40B4-BE49-F238E27FC236}">
                <a16:creationId xmlns:a16="http://schemas.microsoft.com/office/drawing/2014/main" id="{928B5118-EBE4-4820-BD01-19F2F0C7FF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98814" y="1927698"/>
            <a:ext cx="3457143" cy="485714"/>
          </a:xfrm>
          <a:prstGeom prst="rect">
            <a:avLst/>
          </a:prstGeom>
        </p:spPr>
      </p:pic>
      <p:sp>
        <p:nvSpPr>
          <p:cNvPr id="26" name="Text Box 17">
            <a:extLst>
              <a:ext uri="{FF2B5EF4-FFF2-40B4-BE49-F238E27FC236}">
                <a16:creationId xmlns:a16="http://schemas.microsoft.com/office/drawing/2014/main" id="{DC5475F5-955E-480E-9F01-DD99B2F48EF1}"/>
              </a:ext>
            </a:extLst>
          </p:cNvPr>
          <p:cNvSpPr txBox="1">
            <a:spLocks noChangeArrowheads="1"/>
          </p:cNvSpPr>
          <p:nvPr/>
        </p:nvSpPr>
        <p:spPr bwMode="auto">
          <a:xfrm>
            <a:off x="8488889" y="3771592"/>
            <a:ext cx="2933700" cy="55931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900" b="0" i="0" u="none" strike="noStrike" cap="none" normalizeH="0" baseline="0" dirty="0">
                <a:ln>
                  <a:noFill/>
                </a:ln>
                <a:solidFill>
                  <a:schemeClr val="tx1"/>
                </a:solidFill>
                <a:effectLst/>
                <a:latin typeface="Arial" panose="020B0604020202020204" pitchFamily="34" charset="0"/>
              </a:rPr>
              <a:t>Parent/carer does not attend meeting and pupil’s attendance is monitored for two weeks and it continues to decrease.   </a:t>
            </a:r>
            <a:endParaRPr kumimoji="0" lang="en-US" altLang="en-US" sz="900" b="0" i="0" u="none" strike="noStrike" cap="none" normalizeH="0" baseline="0" dirty="0">
              <a:ln>
                <a:noFill/>
              </a:ln>
              <a:solidFill>
                <a:schemeClr val="tx1"/>
              </a:solidFill>
              <a:effectLst/>
              <a:latin typeface="Arial" panose="020B0604020202020204" pitchFamily="34" charset="0"/>
            </a:endParaRPr>
          </a:p>
        </p:txBody>
      </p:sp>
      <p:sp>
        <p:nvSpPr>
          <p:cNvPr id="27" name="AutoShape 18">
            <a:extLst>
              <a:ext uri="{FF2B5EF4-FFF2-40B4-BE49-F238E27FC236}">
                <a16:creationId xmlns:a16="http://schemas.microsoft.com/office/drawing/2014/main" id="{2CF12AAE-2EAA-46DC-8401-B981FA9D69BA}"/>
              </a:ext>
            </a:extLst>
          </p:cNvPr>
          <p:cNvSpPr>
            <a:spLocks noChangeArrowheads="1"/>
          </p:cNvSpPr>
          <p:nvPr/>
        </p:nvSpPr>
        <p:spPr bwMode="auto">
          <a:xfrm>
            <a:off x="8322201" y="5046781"/>
            <a:ext cx="3267075" cy="801058"/>
          </a:xfrm>
          <a:prstGeom prst="roundRect">
            <a:avLst>
              <a:gd name="adj" fmla="val 16667"/>
            </a:avLst>
          </a:prstGeom>
          <a:solidFill>
            <a:srgbClr val="C0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30" name="AutoShape 18">
            <a:extLst>
              <a:ext uri="{FF2B5EF4-FFF2-40B4-BE49-F238E27FC236}">
                <a16:creationId xmlns:a16="http://schemas.microsoft.com/office/drawing/2014/main" id="{442A0A6D-0084-400C-A291-FE7EB55CCC7F}"/>
              </a:ext>
            </a:extLst>
          </p:cNvPr>
          <p:cNvSpPr>
            <a:spLocks noChangeArrowheads="1"/>
          </p:cNvSpPr>
          <p:nvPr/>
        </p:nvSpPr>
        <p:spPr bwMode="auto">
          <a:xfrm>
            <a:off x="8322200" y="5959497"/>
            <a:ext cx="3267075" cy="760787"/>
          </a:xfrm>
          <a:prstGeom prst="roundRect">
            <a:avLst>
              <a:gd name="adj" fmla="val 16667"/>
            </a:avLst>
          </a:prstGeom>
          <a:solidFill>
            <a:srgbClr val="C0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37" name="Text Box 15">
            <a:extLst>
              <a:ext uri="{FF2B5EF4-FFF2-40B4-BE49-F238E27FC236}">
                <a16:creationId xmlns:a16="http://schemas.microsoft.com/office/drawing/2014/main" id="{2918D92F-2F11-4FF9-9B43-07DD772A1A76}"/>
              </a:ext>
            </a:extLst>
          </p:cNvPr>
          <p:cNvSpPr txBox="1">
            <a:spLocks noChangeArrowheads="1"/>
          </p:cNvSpPr>
          <p:nvPr/>
        </p:nvSpPr>
        <p:spPr bwMode="auto">
          <a:xfrm>
            <a:off x="8488888" y="5126373"/>
            <a:ext cx="2933700" cy="6756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r>
              <a:rPr lang="en-GB" sz="1000" b="1" dirty="0">
                <a:latin typeface="Arial" panose="020B0604020202020204" pitchFamily="34" charset="0"/>
                <a:cs typeface="Arial" panose="020B0604020202020204" pitchFamily="34" charset="0"/>
              </a:rPr>
              <a:t>Stage 5 </a:t>
            </a:r>
            <a:r>
              <a:rPr lang="en-GB" sz="1000" b="1" dirty="0">
                <a:solidFill>
                  <a:srgbClr val="FF0000"/>
                </a:solidFill>
                <a:latin typeface="Arial" panose="020B0604020202020204" pitchFamily="34" charset="0"/>
                <a:cs typeface="Arial" panose="020B0604020202020204" pitchFamily="34" charset="0"/>
              </a:rPr>
              <a:t>(90% and below RED RAYG Rating</a:t>
            </a:r>
            <a:r>
              <a:rPr lang="en-GB" sz="1000" b="1" dirty="0">
                <a:latin typeface="Arial" panose="020B0604020202020204" pitchFamily="34" charset="0"/>
                <a:cs typeface="Arial" panose="020B0604020202020204" pitchFamily="34" charset="0"/>
              </a:rPr>
              <a:t>)</a:t>
            </a:r>
            <a:endParaRPr lang="en-GB" sz="1000" dirty="0">
              <a:latin typeface="Arial" panose="020B0604020202020204" pitchFamily="34" charset="0"/>
              <a:cs typeface="Arial" panose="020B0604020202020204" pitchFamily="34" charset="0"/>
            </a:endParaRPr>
          </a:p>
          <a:p>
            <a:pPr algn="ctr"/>
            <a:r>
              <a:rPr lang="en-GB" sz="900" dirty="0">
                <a:latin typeface="Arial" panose="020B0604020202020204" pitchFamily="34" charset="0"/>
                <a:cs typeface="Arial" panose="020B0604020202020204" pitchFamily="34" charset="0"/>
              </a:rPr>
              <a:t>Parent/carer is invited to a Parent Panel meeting with PSA and Senior Member of Staff or Attendance Consultant.    </a:t>
            </a:r>
          </a:p>
          <a:p>
            <a:pPr marL="0" marR="0" lvl="0" indent="0" algn="ctr" defTabSz="914400" rtl="0" eaLnBrk="0" fontAlgn="base" latinLnBrk="0" hangingPunct="0">
              <a:lnSpc>
                <a:spcPct val="100000"/>
              </a:lnSpc>
              <a:spcBef>
                <a:spcPct val="0"/>
              </a:spcBef>
              <a:spcAft>
                <a:spcPts val="800"/>
              </a:spcAft>
              <a:buClrTx/>
              <a:buSzTx/>
              <a:buFontTx/>
              <a:buNone/>
              <a:tabLst/>
            </a:pPr>
            <a:endParaRPr kumimoji="0" lang="en-US" altLang="en-US" sz="900" b="0" i="0" u="none" strike="noStrike" cap="none" normalizeH="0" baseline="0" dirty="0">
              <a:ln>
                <a:noFill/>
              </a:ln>
              <a:solidFill>
                <a:schemeClr val="tx1"/>
              </a:solidFill>
              <a:effectLst/>
              <a:latin typeface="Arial" panose="020B0604020202020204" pitchFamily="34" charset="0"/>
            </a:endParaRPr>
          </a:p>
        </p:txBody>
      </p:sp>
      <p:sp>
        <p:nvSpPr>
          <p:cNvPr id="35" name="Text Box 19">
            <a:extLst>
              <a:ext uri="{FF2B5EF4-FFF2-40B4-BE49-F238E27FC236}">
                <a16:creationId xmlns:a16="http://schemas.microsoft.com/office/drawing/2014/main" id="{A7FB50B7-C054-4851-B182-26A8653F1099}"/>
              </a:ext>
            </a:extLst>
          </p:cNvPr>
          <p:cNvSpPr txBox="1">
            <a:spLocks noChangeArrowheads="1"/>
          </p:cNvSpPr>
          <p:nvPr/>
        </p:nvSpPr>
        <p:spPr bwMode="auto">
          <a:xfrm>
            <a:off x="8475385" y="6042528"/>
            <a:ext cx="2933700" cy="59463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1000" b="1" i="0" u="none" strike="noStrike" cap="none" normalizeH="0" baseline="0" dirty="0">
                <a:ln>
                  <a:noFill/>
                </a:ln>
                <a:solidFill>
                  <a:schemeClr val="tx1"/>
                </a:solidFill>
                <a:effectLst/>
                <a:latin typeface="Arial" panose="020B0604020202020204" pitchFamily="34" charset="0"/>
              </a:rPr>
              <a:t>Stage 6 </a:t>
            </a:r>
          </a:p>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900" b="0" i="0" u="none" strike="noStrike" cap="none" normalizeH="0" baseline="0" dirty="0">
                <a:ln>
                  <a:noFill/>
                </a:ln>
                <a:solidFill>
                  <a:schemeClr val="tx1"/>
                </a:solidFill>
                <a:effectLst/>
                <a:latin typeface="Arial" panose="020B0604020202020204" pitchFamily="34" charset="0"/>
              </a:rPr>
              <a:t>Attendance does not improve. School/Borough start court proceedings.     </a:t>
            </a:r>
            <a:endParaRPr kumimoji="0" lang="en-US" altLang="en-US" sz="900" b="0" i="0" u="none" strike="noStrike" cap="none" normalizeH="0" baseline="0" dirty="0">
              <a:ln>
                <a:noFill/>
              </a:ln>
              <a:solidFill>
                <a:schemeClr val="tx1"/>
              </a:solidFill>
              <a:effectLst/>
              <a:latin typeface="Arial" panose="020B0604020202020204" pitchFamily="34" charset="0"/>
            </a:endParaRPr>
          </a:p>
        </p:txBody>
      </p:sp>
      <p:sp>
        <p:nvSpPr>
          <p:cNvPr id="36" name="AutoShape 20">
            <a:extLst>
              <a:ext uri="{FF2B5EF4-FFF2-40B4-BE49-F238E27FC236}">
                <a16:creationId xmlns:a16="http://schemas.microsoft.com/office/drawing/2014/main" id="{D1ADB24B-4AAE-4C3F-8224-BA4EDCA666E2}"/>
              </a:ext>
            </a:extLst>
          </p:cNvPr>
          <p:cNvSpPr>
            <a:spLocks noChangeArrowheads="1"/>
          </p:cNvSpPr>
          <p:nvPr/>
        </p:nvSpPr>
        <p:spPr bwMode="auto">
          <a:xfrm>
            <a:off x="436036" y="3466962"/>
            <a:ext cx="3000375" cy="847725"/>
          </a:xfrm>
          <a:prstGeom prst="roundRect">
            <a:avLst>
              <a:gd name="adj" fmla="val 16667"/>
            </a:avLst>
          </a:prstGeom>
          <a:solidFill>
            <a:srgbClr val="C0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38" name="AutoShape 21">
            <a:extLst>
              <a:ext uri="{FF2B5EF4-FFF2-40B4-BE49-F238E27FC236}">
                <a16:creationId xmlns:a16="http://schemas.microsoft.com/office/drawing/2014/main" id="{14813FD9-4DAA-4A96-B357-28375FCFDB90}"/>
              </a:ext>
            </a:extLst>
          </p:cNvPr>
          <p:cNvSpPr>
            <a:spLocks noChangeArrowheads="1"/>
          </p:cNvSpPr>
          <p:nvPr/>
        </p:nvSpPr>
        <p:spPr bwMode="auto">
          <a:xfrm>
            <a:off x="358235" y="4484283"/>
            <a:ext cx="3267075" cy="858838"/>
          </a:xfrm>
          <a:prstGeom prst="roundRect">
            <a:avLst>
              <a:gd name="adj" fmla="val 16667"/>
            </a:avLst>
          </a:prstGeom>
          <a:solidFill>
            <a:srgbClr val="C0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39" name="AutoShape 22">
            <a:extLst>
              <a:ext uri="{FF2B5EF4-FFF2-40B4-BE49-F238E27FC236}">
                <a16:creationId xmlns:a16="http://schemas.microsoft.com/office/drawing/2014/main" id="{C2C339E8-A595-45FE-AE48-6F0E025E27AD}"/>
              </a:ext>
            </a:extLst>
          </p:cNvPr>
          <p:cNvSpPr>
            <a:spLocks noChangeArrowheads="1"/>
          </p:cNvSpPr>
          <p:nvPr/>
        </p:nvSpPr>
        <p:spPr bwMode="auto">
          <a:xfrm>
            <a:off x="358234" y="5553519"/>
            <a:ext cx="3267075" cy="858838"/>
          </a:xfrm>
          <a:prstGeom prst="roundRect">
            <a:avLst>
              <a:gd name="adj" fmla="val 16667"/>
            </a:avLst>
          </a:prstGeom>
          <a:solidFill>
            <a:srgbClr val="C0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0" name="Text Box 23">
            <a:extLst>
              <a:ext uri="{FF2B5EF4-FFF2-40B4-BE49-F238E27FC236}">
                <a16:creationId xmlns:a16="http://schemas.microsoft.com/office/drawing/2014/main" id="{84C65CDC-0A13-448E-9F8C-7E2D502ABE3A}"/>
              </a:ext>
            </a:extLst>
          </p:cNvPr>
          <p:cNvSpPr txBox="1">
            <a:spLocks noChangeArrowheads="1"/>
          </p:cNvSpPr>
          <p:nvPr/>
        </p:nvSpPr>
        <p:spPr bwMode="auto">
          <a:xfrm>
            <a:off x="602723" y="3565018"/>
            <a:ext cx="2667000" cy="56991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1000" b="0" i="0" u="none" strike="noStrike" cap="none" normalizeH="0" baseline="0" dirty="0">
                <a:ln>
                  <a:noFill/>
                </a:ln>
                <a:solidFill>
                  <a:schemeClr val="tx1"/>
                </a:solidFill>
                <a:effectLst/>
                <a:latin typeface="Arial" panose="020B0604020202020204" pitchFamily="34" charset="0"/>
              </a:rPr>
              <a:t>No further absences and attendance improves. Letter sent to parents about improved attendance</a:t>
            </a:r>
            <a:r>
              <a:rPr kumimoji="0" lang="en-GB" altLang="en-US" sz="1100" b="0" i="0" u="none" strike="noStrike" cap="none" normalizeH="0" baseline="0" dirty="0">
                <a:ln>
                  <a:noFill/>
                </a:ln>
                <a:solidFill>
                  <a:schemeClr val="tx1"/>
                </a:solidFill>
                <a:effectLst/>
                <a:latin typeface="Arial" panose="020B0604020202020204" pitchFamily="34"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41" name="Text Box 24">
            <a:extLst>
              <a:ext uri="{FF2B5EF4-FFF2-40B4-BE49-F238E27FC236}">
                <a16:creationId xmlns:a16="http://schemas.microsoft.com/office/drawing/2014/main" id="{D68C744A-835E-4B9A-9701-3934BD68D032}"/>
              </a:ext>
            </a:extLst>
          </p:cNvPr>
          <p:cNvSpPr txBox="1">
            <a:spLocks noChangeArrowheads="1"/>
          </p:cNvSpPr>
          <p:nvPr/>
        </p:nvSpPr>
        <p:spPr bwMode="auto">
          <a:xfrm>
            <a:off x="502711" y="4594345"/>
            <a:ext cx="2933700" cy="5905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1000" b="0" i="0" u="none" strike="noStrike" cap="none" normalizeH="0" baseline="0">
                <a:ln>
                  <a:noFill/>
                </a:ln>
                <a:solidFill>
                  <a:schemeClr val="tx1"/>
                </a:solidFill>
                <a:effectLst/>
                <a:latin typeface="Arial" panose="020B0604020202020204" pitchFamily="34" charset="0"/>
              </a:rPr>
              <a:t>Parent/carer attends meeting in school and agreed support, where appropriate, is put in place.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43" name="Picture 42">
            <a:extLst>
              <a:ext uri="{FF2B5EF4-FFF2-40B4-BE49-F238E27FC236}">
                <a16:creationId xmlns:a16="http://schemas.microsoft.com/office/drawing/2014/main" id="{24A55D10-37FE-41B6-8BA2-F242C9E1B1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0342" y="5697223"/>
            <a:ext cx="2942857" cy="571429"/>
          </a:xfrm>
          <a:prstGeom prst="rect">
            <a:avLst/>
          </a:prstGeom>
        </p:spPr>
      </p:pic>
      <p:cxnSp>
        <p:nvCxnSpPr>
          <p:cNvPr id="45" name="Straight Arrow Connector 44">
            <a:extLst>
              <a:ext uri="{FF2B5EF4-FFF2-40B4-BE49-F238E27FC236}">
                <a16:creationId xmlns:a16="http://schemas.microsoft.com/office/drawing/2014/main" id="{0AC29C7F-198D-47CC-99CE-BE0511459646}"/>
              </a:ext>
            </a:extLst>
          </p:cNvPr>
          <p:cNvCxnSpPr>
            <a:endCxn id="36" idx="3"/>
          </p:cNvCxnSpPr>
          <p:nvPr/>
        </p:nvCxnSpPr>
        <p:spPr>
          <a:xfrm flipH="1">
            <a:off x="3436411" y="3396550"/>
            <a:ext cx="900697" cy="494275"/>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a:extLst>
              <a:ext uri="{FF2B5EF4-FFF2-40B4-BE49-F238E27FC236}">
                <a16:creationId xmlns:a16="http://schemas.microsoft.com/office/drawing/2014/main" id="{79A66E35-5923-49E1-94FA-B9808DA15867}"/>
              </a:ext>
            </a:extLst>
          </p:cNvPr>
          <p:cNvCxnSpPr>
            <a:cxnSpLocks/>
          </p:cNvCxnSpPr>
          <p:nvPr/>
        </p:nvCxnSpPr>
        <p:spPr>
          <a:xfrm>
            <a:off x="6682002" y="3328332"/>
            <a:ext cx="1640199" cy="89861"/>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a16="http://schemas.microsoft.com/office/drawing/2014/main" id="{5CDAB7A7-2CE3-4BEE-A9E5-6EA74A581DD7}"/>
              </a:ext>
            </a:extLst>
          </p:cNvPr>
          <p:cNvCxnSpPr>
            <a:cxnSpLocks/>
          </p:cNvCxnSpPr>
          <p:nvPr/>
        </p:nvCxnSpPr>
        <p:spPr>
          <a:xfrm flipH="1">
            <a:off x="3621426" y="3606237"/>
            <a:ext cx="4687271" cy="123223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E282853B-7253-41BC-A1A6-FAF21631F05C}"/>
              </a:ext>
            </a:extLst>
          </p:cNvPr>
          <p:cNvCxnSpPr>
            <a:stCxn id="36" idx="2"/>
          </p:cNvCxnSpPr>
          <p:nvPr/>
        </p:nvCxnSpPr>
        <p:spPr>
          <a:xfrm flipH="1">
            <a:off x="1936223" y="4314687"/>
            <a:ext cx="1" cy="16959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346DF08C-A0A4-4D7F-B287-D929B4C11F1E}"/>
              </a:ext>
            </a:extLst>
          </p:cNvPr>
          <p:cNvCxnSpPr>
            <a:cxnSpLocks/>
          </p:cNvCxnSpPr>
          <p:nvPr/>
        </p:nvCxnSpPr>
        <p:spPr>
          <a:xfrm>
            <a:off x="1933496" y="5363522"/>
            <a:ext cx="1" cy="20136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55" name="Straight Connector 2054">
            <a:extLst>
              <a:ext uri="{FF2B5EF4-FFF2-40B4-BE49-F238E27FC236}">
                <a16:creationId xmlns:a16="http://schemas.microsoft.com/office/drawing/2014/main" id="{A6F760D9-37D2-404F-B96B-4C4EE404C65F}"/>
              </a:ext>
            </a:extLst>
          </p:cNvPr>
          <p:cNvCxnSpPr/>
          <p:nvPr/>
        </p:nvCxnSpPr>
        <p:spPr>
          <a:xfrm>
            <a:off x="5637402" y="843783"/>
            <a:ext cx="0" cy="8831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57" name="Straight Connector 2056">
            <a:extLst>
              <a:ext uri="{FF2B5EF4-FFF2-40B4-BE49-F238E27FC236}">
                <a16:creationId xmlns:a16="http://schemas.microsoft.com/office/drawing/2014/main" id="{55F7CD0F-DB88-4023-89A1-7F6C18C49517}"/>
              </a:ext>
            </a:extLst>
          </p:cNvPr>
          <p:cNvCxnSpPr/>
          <p:nvPr/>
        </p:nvCxnSpPr>
        <p:spPr>
          <a:xfrm>
            <a:off x="5637402" y="1738825"/>
            <a:ext cx="0" cy="12772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61" name="Straight Connector 2060">
            <a:extLst>
              <a:ext uri="{FF2B5EF4-FFF2-40B4-BE49-F238E27FC236}">
                <a16:creationId xmlns:a16="http://schemas.microsoft.com/office/drawing/2014/main" id="{045BC4AD-B60D-45BA-B3BE-BC951F0A1A09}"/>
              </a:ext>
            </a:extLst>
          </p:cNvPr>
          <p:cNvCxnSpPr/>
          <p:nvPr/>
        </p:nvCxnSpPr>
        <p:spPr>
          <a:xfrm>
            <a:off x="5637402" y="2474562"/>
            <a:ext cx="0" cy="9647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062" name="TextBox 2061">
            <a:extLst>
              <a:ext uri="{FF2B5EF4-FFF2-40B4-BE49-F238E27FC236}">
                <a16:creationId xmlns:a16="http://schemas.microsoft.com/office/drawing/2014/main" id="{BEA5FE12-F526-4FD2-97D4-6CF3DDEA3AF5}"/>
              </a:ext>
            </a:extLst>
          </p:cNvPr>
          <p:cNvSpPr txBox="1"/>
          <p:nvPr/>
        </p:nvSpPr>
        <p:spPr>
          <a:xfrm>
            <a:off x="109057" y="167780"/>
            <a:ext cx="3431097" cy="307777"/>
          </a:xfrm>
          <a:prstGeom prst="rect">
            <a:avLst/>
          </a:prstGeom>
          <a:noFill/>
        </p:spPr>
        <p:txBody>
          <a:bodyPr wrap="square" rtlCol="0">
            <a:spAutoFit/>
          </a:bodyPr>
          <a:lstStyle/>
          <a:p>
            <a:r>
              <a:rPr lang="en-GB" sz="1400" b="1" dirty="0">
                <a:latin typeface="Arial" panose="020B0604020202020204" pitchFamily="34" charset="0"/>
                <a:cs typeface="Arial" panose="020B0604020202020204" pitchFamily="34" charset="0"/>
              </a:rPr>
              <a:t>Attendance Procedures Flowchart</a:t>
            </a:r>
          </a:p>
        </p:txBody>
      </p:sp>
      <p:sp>
        <p:nvSpPr>
          <p:cNvPr id="2063" name="TextBox 2062">
            <a:extLst>
              <a:ext uri="{FF2B5EF4-FFF2-40B4-BE49-F238E27FC236}">
                <a16:creationId xmlns:a16="http://schemas.microsoft.com/office/drawing/2014/main" id="{9713D4AE-C48E-4514-BEB9-EF625250131F}"/>
              </a:ext>
            </a:extLst>
          </p:cNvPr>
          <p:cNvSpPr txBox="1"/>
          <p:nvPr/>
        </p:nvSpPr>
        <p:spPr>
          <a:xfrm>
            <a:off x="91237" y="425641"/>
            <a:ext cx="3354138" cy="1477328"/>
          </a:xfrm>
          <a:prstGeom prst="rect">
            <a:avLst/>
          </a:prstGeom>
          <a:noFill/>
        </p:spPr>
        <p:txBody>
          <a:bodyPr wrap="square" rtlCol="0">
            <a:spAutoFit/>
          </a:bodyPr>
          <a:lstStyle/>
          <a:p>
            <a:pPr algn="ctr"/>
            <a:r>
              <a:rPr lang="en-GB" sz="1000" dirty="0">
                <a:latin typeface="Arial" panose="020B0604020202020204" pitchFamily="34" charset="0"/>
                <a:cs typeface="Arial" panose="020B0604020202020204" pitchFamily="34" charset="0"/>
              </a:rPr>
              <a:t>Although parents/carers have the legal responsibility for ensuring their child’s good attendance, the Headteacher and Governors at our school work together with other professionals and agencies to ensure that all pupils are encouraged and supported to develop good attendance habits. The procedures below are followed to ensure that this happens. Attendance is monitored weekly by the Parent Support Advisor and the Deputy Headteachers. </a:t>
            </a:r>
          </a:p>
        </p:txBody>
      </p:sp>
      <p:sp>
        <p:nvSpPr>
          <p:cNvPr id="44" name="AutoShape 18">
            <a:extLst>
              <a:ext uri="{FF2B5EF4-FFF2-40B4-BE49-F238E27FC236}">
                <a16:creationId xmlns:a16="http://schemas.microsoft.com/office/drawing/2014/main" id="{61EFCE60-6163-44CD-A50A-AD9BCF14C395}"/>
              </a:ext>
            </a:extLst>
          </p:cNvPr>
          <p:cNvSpPr>
            <a:spLocks noChangeArrowheads="1"/>
          </p:cNvSpPr>
          <p:nvPr/>
        </p:nvSpPr>
        <p:spPr bwMode="auto">
          <a:xfrm>
            <a:off x="8322200" y="4440365"/>
            <a:ext cx="3267075" cy="559989"/>
          </a:xfrm>
          <a:prstGeom prst="roundRect">
            <a:avLst>
              <a:gd name="adj" fmla="val 16667"/>
            </a:avLst>
          </a:prstGeom>
          <a:solidFill>
            <a:srgbClr val="C0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6" name="Text Box 15">
            <a:extLst>
              <a:ext uri="{FF2B5EF4-FFF2-40B4-BE49-F238E27FC236}">
                <a16:creationId xmlns:a16="http://schemas.microsoft.com/office/drawing/2014/main" id="{5BC902CC-4281-44A4-8833-9997A482BBDB}"/>
              </a:ext>
            </a:extLst>
          </p:cNvPr>
          <p:cNvSpPr txBox="1">
            <a:spLocks noChangeArrowheads="1"/>
          </p:cNvSpPr>
          <p:nvPr/>
        </p:nvSpPr>
        <p:spPr bwMode="auto">
          <a:xfrm>
            <a:off x="8475385" y="4481864"/>
            <a:ext cx="2933700" cy="4881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1000" b="1" i="0" u="none" strike="noStrike" cap="none" normalizeH="0" baseline="0" dirty="0">
                <a:ln>
                  <a:noFill/>
                </a:ln>
                <a:solidFill>
                  <a:schemeClr val="tx1"/>
                </a:solidFill>
                <a:effectLst/>
                <a:latin typeface="Arial" panose="020B0604020202020204" pitchFamily="34" charset="0"/>
              </a:rPr>
              <a:t>Stage 4 </a:t>
            </a:r>
            <a:r>
              <a:rPr kumimoji="0" lang="en-GB" altLang="en-US" sz="1000" b="1" i="0" u="none" strike="noStrike" cap="none" normalizeH="0" baseline="0" dirty="0">
                <a:ln>
                  <a:noFill/>
                </a:ln>
                <a:solidFill>
                  <a:srgbClr val="CDC800"/>
                </a:solidFill>
                <a:effectLst/>
                <a:latin typeface="Arial" panose="020B0604020202020204" pitchFamily="34" charset="0"/>
              </a:rPr>
              <a:t>(94.9%-90.1% Yellow RAYG Rating) </a:t>
            </a:r>
            <a:r>
              <a:rPr lang="en-GB" altLang="en-US" sz="900" dirty="0">
                <a:latin typeface="Arial" panose="020B0604020202020204" pitchFamily="34" charset="0"/>
              </a:rPr>
              <a:t>No medical evidence provided, any further absences will be unauthorised. </a:t>
            </a:r>
            <a:endParaRPr kumimoji="0" lang="en-US" altLang="en-US" sz="9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6054492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TotalTime>
  <Words>334</Words>
  <Application>Microsoft Office PowerPoint</Application>
  <PresentationFormat>Widescreen</PresentationFormat>
  <Paragraphs>19</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 Clare Stock</dc:creator>
  <cp:lastModifiedBy>CStock</cp:lastModifiedBy>
  <cp:revision>7</cp:revision>
  <dcterms:created xsi:type="dcterms:W3CDTF">2020-10-15T08:21:51Z</dcterms:created>
  <dcterms:modified xsi:type="dcterms:W3CDTF">2022-06-30T09:45:45Z</dcterms:modified>
</cp:coreProperties>
</file>