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Moldrich" initials="J" lastIdx="2" clrIdx="0">
    <p:extLst>
      <p:ext uri="{19B8F6BF-5375-455C-9EA6-DF929625EA0E}">
        <p15:presenceInfo xmlns:p15="http://schemas.microsoft.com/office/powerpoint/2012/main" userId="S-1-5-21-1842880964-2914026147-1217471780-522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5DB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0" d="100"/>
          <a:sy n="90" d="100"/>
        </p:scale>
        <p:origin x="576"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197925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156431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608696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48AFB73-8C6F-4515-986F-B8CD6B9E3A6D}"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4213919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48AFB73-8C6F-4515-986F-B8CD6B9E3A6D}" type="datetimeFigureOut">
              <a:rPr lang="en-GB" smtClean="0"/>
              <a:t>20/01/2025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422009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3992720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937017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886127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8AFB73-8C6F-4515-986F-B8CD6B9E3A6D}"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1727555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8AFB73-8C6F-4515-986F-B8CD6B9E3A6D}" type="datetimeFigureOut">
              <a:rPr lang="en-GB" smtClean="0"/>
              <a:t>20/01/2025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36362535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9200398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0499591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2013163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1055756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13185780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3545799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48AFB73-8C6F-4515-986F-B8CD6B9E3A6D}" type="datetimeFigureOut">
              <a:rPr lang="en-GB" smtClean="0"/>
              <a:t>20/01/2025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27DD5C3-7652-43C8-9885-72E19A75BF88}" type="slidenum">
              <a:rPr lang="en-GB" smtClean="0"/>
              <a:t>‹#›</a:t>
            </a:fld>
            <a:endParaRPr lang="en-GB"/>
          </a:p>
        </p:txBody>
      </p:sp>
    </p:spTree>
    <p:extLst>
      <p:ext uri="{BB962C8B-B14F-4D97-AF65-F5344CB8AC3E}">
        <p14:creationId xmlns:p14="http://schemas.microsoft.com/office/powerpoint/2010/main" val="229086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148AFB73-8C6F-4515-986F-B8CD6B9E3A6D}" type="datetimeFigureOut">
              <a:rPr lang="en-GB" smtClean="0"/>
              <a:t>20/01/2025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27DD5C3-7652-43C8-9885-72E19A75BF88}" type="slidenum">
              <a:rPr lang="en-GB" smtClean="0"/>
              <a:t>‹#›</a:t>
            </a:fld>
            <a:endParaRPr lang="en-GB"/>
          </a:p>
        </p:txBody>
      </p:sp>
    </p:spTree>
    <p:extLst>
      <p:ext uri="{BB962C8B-B14F-4D97-AF65-F5344CB8AC3E}">
        <p14:creationId xmlns:p14="http://schemas.microsoft.com/office/powerpoint/2010/main" val="214738278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7D45C3C8-35BE-4A22-A0D0-FDA4DFF9ADEF}"/>
              </a:ext>
            </a:extLst>
          </p:cNvPr>
          <p:cNvSpPr/>
          <p:nvPr/>
        </p:nvSpPr>
        <p:spPr>
          <a:xfrm>
            <a:off x="1850064" y="1020726"/>
            <a:ext cx="7735965" cy="5186988"/>
          </a:xfrm>
          <a:prstGeom prst="ellipse">
            <a:avLst/>
          </a:prstGeom>
          <a:solidFill>
            <a:srgbClr val="92D05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bg1"/>
              </a:solidFill>
              <a:latin typeface="Arial" panose="020B0604020202020204" pitchFamily="34" charset="0"/>
              <a:cs typeface="Arial" panose="020B0604020202020204" pitchFamily="34" charset="0"/>
            </a:endParaRPr>
          </a:p>
          <a:p>
            <a:pPr algn="ctr"/>
            <a:endParaRPr lang="en-GB" sz="1200" b="1" dirty="0">
              <a:solidFill>
                <a:schemeClr val="bg1"/>
              </a:solidFill>
              <a:latin typeface="Bell MT" panose="02020503060305020303" pitchFamily="18" charset="0"/>
              <a:cs typeface="Arial" panose="020B0604020202020204" pitchFamily="34" charset="0"/>
            </a:endParaRPr>
          </a:p>
          <a:p>
            <a:pPr algn="ctr"/>
            <a:endParaRPr lang="en-GB" sz="1200" b="1" dirty="0">
              <a:solidFill>
                <a:schemeClr val="bg1"/>
              </a:solidFill>
              <a:latin typeface="Bell MT" panose="02020503060305020303" pitchFamily="18" charset="0"/>
              <a:cs typeface="Arial" panose="020B0604020202020204" pitchFamily="34" charset="0"/>
            </a:endParaRPr>
          </a:p>
          <a:p>
            <a:pPr algn="ctr"/>
            <a:r>
              <a:rPr lang="en-GB" sz="1200" b="1" dirty="0">
                <a:solidFill>
                  <a:schemeClr val="bg1"/>
                </a:solidFill>
                <a:latin typeface="Arial Black" panose="020B0A04020102020204" pitchFamily="34" charset="0"/>
                <a:cs typeface="Arial" panose="020B0604020202020204" pitchFamily="34" charset="0"/>
              </a:rPr>
              <a:t>We are holding two workshops for families and children in</a:t>
            </a:r>
          </a:p>
          <a:p>
            <a:pPr algn="ctr"/>
            <a:r>
              <a:rPr lang="en-GB" sz="1200" b="1" dirty="0">
                <a:solidFill>
                  <a:schemeClr val="bg1"/>
                </a:solidFill>
                <a:latin typeface="Arial Black" panose="020B0A04020102020204" pitchFamily="34" charset="0"/>
                <a:cs typeface="Arial" panose="020B0604020202020204" pitchFamily="34" charset="0"/>
              </a:rPr>
              <a:t> Years 3, 4 5 &amp; 6</a:t>
            </a:r>
          </a:p>
          <a:p>
            <a:pPr algn="ctr"/>
            <a:r>
              <a:rPr lang="en-GB" sz="1200" b="1" dirty="0">
                <a:solidFill>
                  <a:schemeClr val="bg1"/>
                </a:solidFill>
                <a:latin typeface="Bell MT" panose="02020503060305020303" pitchFamily="18" charset="0"/>
                <a:cs typeface="Arial" panose="020B0604020202020204" pitchFamily="34" charset="0"/>
              </a:rPr>
              <a:t> </a:t>
            </a:r>
          </a:p>
          <a:p>
            <a:pPr algn="ctr"/>
            <a:endParaRPr lang="en-GB" sz="1200" b="1" dirty="0">
              <a:solidFill>
                <a:schemeClr val="bg1"/>
              </a:solidFill>
              <a:latin typeface="Bell MT" panose="02020503060305020303" pitchFamily="18" charset="0"/>
              <a:cs typeface="Arial" panose="020B0604020202020204" pitchFamily="34" charset="0"/>
            </a:endParaRPr>
          </a:p>
          <a:p>
            <a:pPr algn="ctr"/>
            <a:r>
              <a:rPr lang="en-GB" sz="1200" b="1" dirty="0">
                <a:solidFill>
                  <a:schemeClr val="bg1"/>
                </a:solidFill>
                <a:latin typeface="Arial Black" panose="020B0A04020102020204" pitchFamily="34" charset="0"/>
                <a:cs typeface="Arial" panose="020B0604020202020204" pitchFamily="34" charset="0"/>
              </a:rPr>
              <a:t>INDIAN HEAD MASSAGE</a:t>
            </a:r>
          </a:p>
          <a:p>
            <a:pPr algn="ctr"/>
            <a:r>
              <a:rPr lang="en-GB" sz="1200" b="1" dirty="0">
                <a:solidFill>
                  <a:schemeClr val="bg1"/>
                </a:solidFill>
                <a:latin typeface="Arial Black" panose="020B0A04020102020204" pitchFamily="34" charset="0"/>
                <a:cs typeface="Arial" panose="020B0604020202020204" pitchFamily="34" charset="0"/>
              </a:rPr>
              <a:t>WEDNESDAY 5</a:t>
            </a:r>
            <a:r>
              <a:rPr lang="en-GB" sz="1200" b="1" baseline="30000" dirty="0">
                <a:solidFill>
                  <a:schemeClr val="bg1"/>
                </a:solidFill>
                <a:latin typeface="Arial Black" panose="020B0A04020102020204" pitchFamily="34" charset="0"/>
                <a:cs typeface="Arial" panose="020B0604020202020204" pitchFamily="34" charset="0"/>
              </a:rPr>
              <a:t>TH</a:t>
            </a:r>
            <a:r>
              <a:rPr lang="en-GB" sz="1200" b="1" dirty="0">
                <a:solidFill>
                  <a:schemeClr val="bg1"/>
                </a:solidFill>
                <a:latin typeface="Arial Black" panose="020B0A04020102020204" pitchFamily="34" charset="0"/>
                <a:cs typeface="Arial" panose="020B0604020202020204" pitchFamily="34" charset="0"/>
              </a:rPr>
              <a:t> FEBRUARY AT 9.15 AM</a:t>
            </a:r>
          </a:p>
          <a:p>
            <a:pPr algn="ctr"/>
            <a:r>
              <a:rPr lang="en-GB" sz="1200" dirty="0">
                <a:solidFill>
                  <a:schemeClr val="bg1"/>
                </a:solidFill>
                <a:latin typeface="Arial" panose="020B0604020202020204" pitchFamily="34" charset="0"/>
                <a:cs typeface="Arial" panose="020B0604020202020204" pitchFamily="34" charset="0"/>
              </a:rPr>
              <a:t>An expert from the adult college will come in and teach you how Indian Massages can help to relieve stress and you will be given key tips on how to do this yourself. </a:t>
            </a:r>
          </a:p>
          <a:p>
            <a:pPr algn="ctr"/>
            <a:endParaRPr lang="en-GB" sz="1200" dirty="0">
              <a:solidFill>
                <a:schemeClr val="bg1"/>
              </a:solidFill>
              <a:latin typeface="Bell MT" panose="02020503060305020303" pitchFamily="18" charset="0"/>
              <a:cs typeface="Arial" panose="020B0604020202020204" pitchFamily="34" charset="0"/>
            </a:endParaRPr>
          </a:p>
          <a:p>
            <a:pPr algn="ctr"/>
            <a:r>
              <a:rPr lang="en-GB" sz="1200" b="1" dirty="0">
                <a:solidFill>
                  <a:schemeClr val="bg1"/>
                </a:solidFill>
                <a:latin typeface="Arial Black" panose="020B0A04020102020204" pitchFamily="34" charset="0"/>
                <a:cs typeface="Arial" panose="020B0604020202020204" pitchFamily="34" charset="0"/>
              </a:rPr>
              <a:t>STAY CALM DURING ASSESSMENTS</a:t>
            </a:r>
          </a:p>
          <a:p>
            <a:pPr algn="ctr"/>
            <a:r>
              <a:rPr lang="en-GB" sz="1200" b="1" dirty="0">
                <a:solidFill>
                  <a:schemeClr val="bg1"/>
                </a:solidFill>
                <a:latin typeface="Arial Black" panose="020B0A04020102020204" pitchFamily="34" charset="0"/>
                <a:cs typeface="Arial" panose="020B0604020202020204" pitchFamily="34" charset="0"/>
              </a:rPr>
              <a:t>TUESDAY 11</a:t>
            </a:r>
            <a:r>
              <a:rPr lang="en-GB" sz="1200" b="1" baseline="30000" dirty="0">
                <a:solidFill>
                  <a:schemeClr val="bg1"/>
                </a:solidFill>
                <a:latin typeface="Arial Black" panose="020B0A04020102020204" pitchFamily="34" charset="0"/>
                <a:cs typeface="Arial" panose="020B0604020202020204" pitchFamily="34" charset="0"/>
              </a:rPr>
              <a:t>TH</a:t>
            </a:r>
            <a:r>
              <a:rPr lang="en-GB" sz="1200" b="1" dirty="0">
                <a:solidFill>
                  <a:schemeClr val="bg1"/>
                </a:solidFill>
                <a:latin typeface="Arial Black" panose="020B0A04020102020204" pitchFamily="34" charset="0"/>
                <a:cs typeface="Arial" panose="020B0604020202020204" pitchFamily="34" charset="0"/>
              </a:rPr>
              <a:t> FEBRUARY AT 9.15 AM</a:t>
            </a:r>
          </a:p>
          <a:p>
            <a:pPr algn="ctr"/>
            <a:r>
              <a:rPr lang="en-GB" sz="1200" dirty="0">
                <a:solidFill>
                  <a:schemeClr val="bg1"/>
                </a:solidFill>
                <a:latin typeface="Arial" panose="020B0604020202020204" pitchFamily="34" charset="0"/>
                <a:cs typeface="Arial" panose="020B0604020202020204" pitchFamily="34" charset="0"/>
              </a:rPr>
              <a:t>In this workshop you will learn how to help your child cope with any stress they may be feeling in the run up assessment tests, SATs exams, moving into new year groups and even starting Secondary school. You will be given lots of tips to help support your child with this .</a:t>
            </a:r>
          </a:p>
          <a:p>
            <a:pPr algn="ctr"/>
            <a:endParaRPr lang="en-GB" sz="1200" dirty="0">
              <a:solidFill>
                <a:schemeClr val="bg1"/>
              </a:solidFill>
              <a:latin typeface="Arial" panose="020B0604020202020204" pitchFamily="34" charset="0"/>
              <a:cs typeface="Arial" panose="020B0604020202020204" pitchFamily="34" charset="0"/>
            </a:endParaRPr>
          </a:p>
          <a:p>
            <a:pPr algn="ctr"/>
            <a:r>
              <a:rPr lang="en-GB" sz="1200" dirty="0">
                <a:solidFill>
                  <a:schemeClr val="bg1"/>
                </a:solidFill>
                <a:latin typeface="Arial" panose="020B0604020202020204" pitchFamily="34" charset="0"/>
                <a:cs typeface="Arial" panose="020B0604020202020204" pitchFamily="34" charset="0"/>
              </a:rPr>
              <a:t>If you are interested in any or both of these workshops, please call the office and ask to speak to Jackie.</a:t>
            </a:r>
          </a:p>
          <a:p>
            <a:pPr algn="ctr"/>
            <a:r>
              <a:rPr lang="en-GB" sz="1200" dirty="0">
                <a:solidFill>
                  <a:schemeClr val="bg1"/>
                </a:solidFill>
                <a:latin typeface="Arial" panose="020B0604020202020204" pitchFamily="34" charset="0"/>
                <a:cs typeface="Arial" panose="020B0604020202020204" pitchFamily="34" charset="0"/>
              </a:rPr>
              <a:t>Thank you!</a:t>
            </a:r>
          </a:p>
          <a:p>
            <a:pPr algn="ctr"/>
            <a:endParaRPr lang="en-GB" sz="1200" dirty="0">
              <a:solidFill>
                <a:schemeClr val="bg1"/>
              </a:solidFill>
              <a:latin typeface="Arial" panose="020B0604020202020204" pitchFamily="34" charset="0"/>
              <a:cs typeface="Arial" panose="020B0604020202020204" pitchFamily="34" charset="0"/>
            </a:endParaRPr>
          </a:p>
          <a:p>
            <a:pPr algn="ctr"/>
            <a:endParaRPr lang="en-GB" sz="1200" b="1" dirty="0">
              <a:solidFill>
                <a:schemeClr val="bg1"/>
              </a:solidFill>
              <a:latin typeface="Bell MT" panose="02020503060305020303" pitchFamily="18" charset="0"/>
              <a:cs typeface="Arial" panose="020B0604020202020204" pitchFamily="34" charset="0"/>
            </a:endParaRPr>
          </a:p>
          <a:p>
            <a:pPr algn="ctr"/>
            <a:endParaRPr lang="en-GB" sz="1600" b="1" dirty="0">
              <a:solidFill>
                <a:schemeClr val="bg1"/>
              </a:solidFill>
              <a:latin typeface="Arial" panose="020B0604020202020204" pitchFamily="34" charset="0"/>
              <a:cs typeface="Arial" panose="020B0604020202020204" pitchFamily="34" charset="0"/>
            </a:endParaRPr>
          </a:p>
        </p:txBody>
      </p:sp>
      <p:pic>
        <p:nvPicPr>
          <p:cNvPr id="15" name="Picture 14">
            <a:extLst>
              <a:ext uri="{FF2B5EF4-FFF2-40B4-BE49-F238E27FC236}">
                <a16:creationId xmlns:a16="http://schemas.microsoft.com/office/drawing/2014/main" id="{C70A6A93-1674-401C-A28E-5735569EC334}"/>
              </a:ext>
            </a:extLst>
          </p:cNvPr>
          <p:cNvPicPr>
            <a:picLocks noChangeAspect="1"/>
          </p:cNvPicPr>
          <p:nvPr/>
        </p:nvPicPr>
        <p:blipFill>
          <a:blip r:embed="rId2"/>
          <a:stretch>
            <a:fillRect/>
          </a:stretch>
        </p:blipFill>
        <p:spPr>
          <a:xfrm>
            <a:off x="10393325" y="74991"/>
            <a:ext cx="1328668" cy="1467311"/>
          </a:xfrm>
          <a:prstGeom prst="rect">
            <a:avLst/>
          </a:prstGeom>
        </p:spPr>
      </p:pic>
      <p:sp>
        <p:nvSpPr>
          <p:cNvPr id="17" name="Rectangle 16">
            <a:extLst>
              <a:ext uri="{FF2B5EF4-FFF2-40B4-BE49-F238E27FC236}">
                <a16:creationId xmlns:a16="http://schemas.microsoft.com/office/drawing/2014/main" id="{B4155BF9-9D19-44C1-BCE7-814CC15F99DF}"/>
              </a:ext>
            </a:extLst>
          </p:cNvPr>
          <p:cNvSpPr/>
          <p:nvPr/>
        </p:nvSpPr>
        <p:spPr>
          <a:xfrm>
            <a:off x="914400" y="6322344"/>
            <a:ext cx="10447020" cy="454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Algerian" panose="04020705040A02060702" pitchFamily="82" charset="0"/>
                <a:cs typeface="Arial" panose="020B0604020202020204" pitchFamily="34" charset="0"/>
              </a:rPr>
              <a:t>Strengthening the partnership between home and school</a:t>
            </a:r>
          </a:p>
        </p:txBody>
      </p:sp>
      <p:sp>
        <p:nvSpPr>
          <p:cNvPr id="2" name="Rectangle 1">
            <a:extLst>
              <a:ext uri="{FF2B5EF4-FFF2-40B4-BE49-F238E27FC236}">
                <a16:creationId xmlns:a16="http://schemas.microsoft.com/office/drawing/2014/main" id="{30C55A05-1632-4EAB-B85C-AA5960E0F8E4}"/>
              </a:ext>
            </a:extLst>
          </p:cNvPr>
          <p:cNvSpPr/>
          <p:nvPr/>
        </p:nvSpPr>
        <p:spPr>
          <a:xfrm>
            <a:off x="191387" y="134213"/>
            <a:ext cx="10047766" cy="771883"/>
          </a:xfrm>
          <a:prstGeom prst="rect">
            <a:avLst/>
          </a:prstGeom>
          <a:solidFill>
            <a:srgbClr val="FF0000"/>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sz="3600" dirty="0">
              <a:ln>
                <a:solidFill>
                  <a:srgbClr val="FFFF00"/>
                </a:solidFill>
              </a:ln>
              <a:solidFill>
                <a:schemeClr val="tx1"/>
              </a:solidFill>
              <a:latin typeface="Bell MT" panose="02020503060305020303" pitchFamily="18" charset="0"/>
            </a:endParaRPr>
          </a:p>
          <a:p>
            <a:pPr algn="ctr"/>
            <a:r>
              <a:rPr lang="en-GB" sz="3200" dirty="0">
                <a:ln>
                  <a:solidFill>
                    <a:srgbClr val="FFFF00"/>
                  </a:solidFill>
                </a:ln>
                <a:solidFill>
                  <a:schemeClr val="tx1"/>
                </a:solidFill>
                <a:latin typeface="Bell MT" panose="02020503060305020303" pitchFamily="18" charset="0"/>
              </a:rPr>
              <a:t>FREE WORKSHOPS FOR  </a:t>
            </a:r>
            <a:r>
              <a:rPr lang="en-GB" sz="3200">
                <a:ln>
                  <a:solidFill>
                    <a:srgbClr val="FFFF00"/>
                  </a:solidFill>
                </a:ln>
                <a:solidFill>
                  <a:schemeClr val="tx1"/>
                </a:solidFill>
                <a:latin typeface="Bell MT" panose="02020503060305020303" pitchFamily="18" charset="0"/>
              </a:rPr>
              <a:t>YEARS 3-6</a:t>
            </a:r>
            <a:endParaRPr lang="en-GB" sz="3200" dirty="0">
              <a:ln>
                <a:solidFill>
                  <a:srgbClr val="FFFF00"/>
                </a:solidFill>
              </a:ln>
              <a:solidFill>
                <a:schemeClr val="tx1"/>
              </a:solidFill>
              <a:latin typeface="Bell MT" panose="02020503060305020303" pitchFamily="18" charset="0"/>
            </a:endParaRPr>
          </a:p>
          <a:p>
            <a:pPr algn="ctr"/>
            <a:endParaRPr lang="en-GB" sz="4000" dirty="0">
              <a:latin typeface="Bell MT" panose="02020503060305020303" pitchFamily="18" charset="0"/>
            </a:endParaRPr>
          </a:p>
        </p:txBody>
      </p:sp>
      <p:pic>
        <p:nvPicPr>
          <p:cNvPr id="16" name="Picture 15" descr="Head Massage Cartoon Stock ...">
            <a:extLst>
              <a:ext uri="{FF2B5EF4-FFF2-40B4-BE49-F238E27FC236}">
                <a16:creationId xmlns:a16="http://schemas.microsoft.com/office/drawing/2014/main" id="{CE001337-3D86-43A4-9958-3A43EACEE1E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23127" y="2171700"/>
            <a:ext cx="1819275" cy="2514600"/>
          </a:xfrm>
          <a:prstGeom prst="rect">
            <a:avLst/>
          </a:prstGeom>
          <a:noFill/>
          <a:ln>
            <a:noFill/>
          </a:ln>
        </p:spPr>
      </p:pic>
      <p:pic>
        <p:nvPicPr>
          <p:cNvPr id="18" name="Picture 17">
            <a:extLst>
              <a:ext uri="{FF2B5EF4-FFF2-40B4-BE49-F238E27FC236}">
                <a16:creationId xmlns:a16="http://schemas.microsoft.com/office/drawing/2014/main" id="{12E8FAC7-09ED-469C-B24D-1E9F314168B3}"/>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894148" y="2034072"/>
            <a:ext cx="2143125" cy="2143125"/>
          </a:xfrm>
          <a:prstGeom prst="rect">
            <a:avLst/>
          </a:prstGeom>
          <a:noFill/>
          <a:ln>
            <a:noFill/>
          </a:ln>
        </p:spPr>
      </p:pic>
      <p:pic>
        <p:nvPicPr>
          <p:cNvPr id="19" name="Picture 18">
            <a:extLst>
              <a:ext uri="{FF2B5EF4-FFF2-40B4-BE49-F238E27FC236}">
                <a16:creationId xmlns:a16="http://schemas.microsoft.com/office/drawing/2014/main" id="{17D8623C-7C4D-4987-81F1-ED14E130123B}"/>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9590575" y="4406458"/>
            <a:ext cx="2143125" cy="2143125"/>
          </a:xfrm>
          <a:prstGeom prst="rect">
            <a:avLst/>
          </a:prstGeom>
          <a:noFill/>
          <a:ln>
            <a:noFill/>
          </a:ln>
        </p:spPr>
      </p:pic>
      <p:pic>
        <p:nvPicPr>
          <p:cNvPr id="20" name="Picture 19">
            <a:extLst>
              <a:ext uri="{FF2B5EF4-FFF2-40B4-BE49-F238E27FC236}">
                <a16:creationId xmlns:a16="http://schemas.microsoft.com/office/drawing/2014/main" id="{D29245FA-673A-4CF1-AA7E-DED350FCA1EA}"/>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91387" y="4722144"/>
            <a:ext cx="2847975" cy="1600200"/>
          </a:xfrm>
          <a:prstGeom prst="rect">
            <a:avLst/>
          </a:prstGeom>
          <a:noFill/>
          <a:ln>
            <a:noFill/>
          </a:ln>
        </p:spPr>
      </p:pic>
    </p:spTree>
    <p:extLst>
      <p:ext uri="{BB962C8B-B14F-4D97-AF65-F5344CB8AC3E}">
        <p14:creationId xmlns:p14="http://schemas.microsoft.com/office/powerpoint/2010/main" val="28090163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671</TotalTime>
  <Words>165</Words>
  <Application>Microsoft Office PowerPoint</Application>
  <PresentationFormat>Widescreen</PresentationFormat>
  <Paragraphs>21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Algerian</vt:lpstr>
      <vt:lpstr>Arial</vt:lpstr>
      <vt:lpstr>Arial Black</vt:lpstr>
      <vt:lpstr>Bell MT</vt:lpstr>
      <vt:lpstr>Century Gothic</vt:lpstr>
      <vt:lpstr>Wingdings 3</vt:lpstr>
      <vt:lpstr>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CULTURAL CELEBRATION  FRIDAY 15TH JULY 2022 2.45 – 5.30 PM</dc:title>
  <dc:creator>Jackie Moldrich</dc:creator>
  <cp:lastModifiedBy>JMoldrich</cp:lastModifiedBy>
  <cp:revision>64</cp:revision>
  <cp:lastPrinted>2025-01-17T13:02:13Z</cp:lastPrinted>
  <dcterms:created xsi:type="dcterms:W3CDTF">2022-06-17T11:46:27Z</dcterms:created>
  <dcterms:modified xsi:type="dcterms:W3CDTF">2025-01-20T14:05:41Z</dcterms:modified>
</cp:coreProperties>
</file>